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2"/>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55" autoAdjust="0"/>
    <p:restoredTop sz="94576" autoAdjust="0"/>
  </p:normalViewPr>
  <p:slideViewPr>
    <p:cSldViewPr>
      <p:cViewPr varScale="1">
        <p:scale>
          <a:sx n="73" d="100"/>
          <a:sy n="73" d="100"/>
        </p:scale>
        <p:origin x="-1074" y="30"/>
      </p:cViewPr>
      <p:guideLst>
        <p:guide orient="horz" pos="2160"/>
        <p:guide pos="2880"/>
      </p:guideLst>
    </p:cSldViewPr>
  </p:slideViewPr>
  <p:outlineViewPr>
    <p:cViewPr>
      <p:scale>
        <a:sx n="33" d="100"/>
        <a:sy n="33" d="100"/>
      </p:scale>
      <p:origin x="0" y="2508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D2A46B-A144-4F1D-8F41-D777C80A44C3}" type="datetimeFigureOut">
              <a:rPr lang="en-US" smtClean="0"/>
              <a:pPr/>
              <a:t>8/16/2016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B8EFBC-E60F-4B5D-9D6B-F0A0E150442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9B8EFBC-E60F-4B5D-9D6B-F0A0E1504420}" type="slidenum">
              <a:rPr lang="en-US" smtClean="0"/>
              <a:pPr/>
              <a:t>35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8/16/2016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8/16/2016</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8/16/2016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8/16/2016</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8/16/2016</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8/16/2016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8/16/2016</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 II</a:t>
            </a:r>
            <a:endParaRPr lang="en-US" dirty="0"/>
          </a:p>
        </p:txBody>
      </p:sp>
      <p:sp>
        <p:nvSpPr>
          <p:cNvPr id="3" name="Subtitle 2"/>
          <p:cNvSpPr>
            <a:spLocks noGrp="1"/>
          </p:cNvSpPr>
          <p:nvPr>
            <p:ph type="subTitle" idx="1"/>
          </p:nvPr>
        </p:nvSpPr>
        <p:spPr/>
        <p:txBody>
          <a:bodyPr/>
          <a:lstStyle/>
          <a:p>
            <a:r>
              <a:rPr lang="en-US" b="1" dirty="0" smtClean="0"/>
              <a:t>DATA COLLECTION</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c.)  Inventory</a:t>
            </a:r>
            <a:endParaRPr lang="en-US" dirty="0"/>
          </a:p>
        </p:txBody>
      </p:sp>
      <p:sp>
        <p:nvSpPr>
          <p:cNvPr id="3" name="Content Placeholder 2"/>
          <p:cNvSpPr>
            <a:spLocks noGrp="1"/>
          </p:cNvSpPr>
          <p:nvPr>
            <p:ph sz="quarter" idx="1"/>
          </p:nvPr>
        </p:nvSpPr>
        <p:spPr/>
        <p:txBody>
          <a:bodyPr/>
          <a:lstStyle/>
          <a:p>
            <a:pPr>
              <a:buNone/>
            </a:pPr>
            <a:r>
              <a:rPr lang="en-US" dirty="0" smtClean="0"/>
              <a:t>	It is essentially a list that the respondent is asked to mark or check in a particular way regarding personal qualities.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QUESTIONNAIRE OR SCHEDULE</a:t>
            </a:r>
            <a:endParaRPr lang="en-US" dirty="0"/>
          </a:p>
        </p:txBody>
      </p:sp>
      <p:sp>
        <p:nvSpPr>
          <p:cNvPr id="3" name="Content Placeholder 2"/>
          <p:cNvSpPr>
            <a:spLocks noGrp="1"/>
          </p:cNvSpPr>
          <p:nvPr>
            <p:ph sz="quarter" idx="1"/>
          </p:nvPr>
        </p:nvSpPr>
        <p:spPr/>
        <p:txBody>
          <a:bodyPr>
            <a:normAutofit fontScale="92500"/>
          </a:bodyPr>
          <a:lstStyle/>
          <a:p>
            <a:pPr>
              <a:buNone/>
            </a:pPr>
            <a:r>
              <a:rPr lang="en-US" dirty="0" smtClean="0"/>
              <a:t>	A questionnaire / schedule should have provision to collect personal information of the respondents apart from the information on the study under reference. </a:t>
            </a:r>
          </a:p>
          <a:p>
            <a:pPr>
              <a:buNone/>
            </a:pPr>
            <a:r>
              <a:rPr lang="en-US" dirty="0" smtClean="0"/>
              <a:t>	The personal information generally pertain to (</a:t>
            </a:r>
            <a:r>
              <a:rPr lang="en-US" dirty="0" err="1" smtClean="0"/>
              <a:t>i</a:t>
            </a:r>
            <a:r>
              <a:rPr lang="en-US" dirty="0" smtClean="0"/>
              <a:t>) Gender (ii) Age group (iii) Marital status (iv) Educational background (v) Occupation (vi) Salary / Income (vii) Experience and etc., depending on the nature of study. This information is essential to differentiate the opinion based on gender, age, income and etc of the respondents.</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The questions included may be open-ended, closed-end questions, dichotomous, multiple-choice questions or declarative.</a:t>
            </a:r>
          </a:p>
          <a:p>
            <a:pPr>
              <a:buNone/>
            </a:pPr>
            <a:r>
              <a:rPr lang="en-US" i="1" dirty="0" err="1" smtClean="0"/>
              <a:t>i</a:t>
            </a:r>
            <a:r>
              <a:rPr lang="en-US" i="1" dirty="0" smtClean="0"/>
              <a:t>. </a:t>
            </a:r>
            <a:r>
              <a:rPr lang="en-US" b="1" i="1" dirty="0" smtClean="0"/>
              <a:t>Open-ended questions:</a:t>
            </a:r>
            <a:r>
              <a:rPr lang="en-US" b="1" dirty="0" smtClean="0"/>
              <a:t> </a:t>
            </a:r>
            <a:r>
              <a:rPr lang="en-US" dirty="0" smtClean="0"/>
              <a:t>These are unstructured ones providing free scope to the respondents to reply with their own choice of words and ideas</a:t>
            </a:r>
            <a:r>
              <a:rPr lang="en-US" i="1" dirty="0" smtClean="0"/>
              <a:t>. (e.g.)</a:t>
            </a:r>
            <a:r>
              <a:rPr lang="en-US" dirty="0" smtClean="0"/>
              <a:t> What is your opinion on the present trend in HR? What are your comments on the Govt. initiatives in improving FDI?</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i="1" dirty="0" smtClean="0"/>
              <a:t>	</a:t>
            </a:r>
            <a:r>
              <a:rPr lang="en-US" b="1" i="1" dirty="0" smtClean="0"/>
              <a:t>ii. Closed-end questions:</a:t>
            </a:r>
            <a:r>
              <a:rPr lang="en-US" b="1" dirty="0" smtClean="0"/>
              <a:t> </a:t>
            </a:r>
            <a:r>
              <a:rPr lang="en-US" dirty="0" smtClean="0"/>
              <a:t>These are structured ones with two or more alternative responses for the respondent to choose. </a:t>
            </a:r>
          </a:p>
          <a:p>
            <a:pPr>
              <a:buNone/>
            </a:pPr>
            <a:r>
              <a:rPr lang="en-US" dirty="0" smtClean="0"/>
              <a:t>	They generally contain standardized answers. They are simple to administer and easy to compile and </a:t>
            </a:r>
            <a:r>
              <a:rPr lang="en-US" dirty="0" err="1" smtClean="0"/>
              <a:t>analyse</a:t>
            </a:r>
            <a:r>
              <a:rPr lang="en-US" dirty="0" smtClean="0"/>
              <a:t>. </a:t>
            </a:r>
          </a:p>
          <a:p>
            <a:pPr>
              <a:buNone/>
            </a:pPr>
            <a:r>
              <a:rPr lang="en-US" dirty="0" smtClean="0"/>
              <a:t>	As the alternatives are designed with reference to the requirements of the study, the chances of securing relevant answers are better.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7500" lnSpcReduction="20000"/>
          </a:bodyPr>
          <a:lstStyle/>
          <a:p>
            <a:pPr>
              <a:buNone/>
            </a:pPr>
            <a:r>
              <a:rPr lang="en-US" i="1" dirty="0" smtClean="0"/>
              <a:t>	</a:t>
            </a:r>
            <a:r>
              <a:rPr lang="en-US" b="1" i="1" dirty="0" smtClean="0"/>
              <a:t>iii. Dichotomous or two-choice questions:</a:t>
            </a:r>
          </a:p>
          <a:p>
            <a:pPr>
              <a:buNone/>
            </a:pPr>
            <a:r>
              <a:rPr lang="en-US" b="1" i="1" dirty="0" smtClean="0"/>
              <a:t>	</a:t>
            </a:r>
            <a:r>
              <a:rPr lang="en-US" b="1" dirty="0" smtClean="0"/>
              <a:t> </a:t>
            </a:r>
            <a:r>
              <a:rPr lang="en-US" dirty="0" smtClean="0"/>
              <a:t>A dichotomous question can be answered either as ‘yes’ or ‘no’. Here, there is no choice for the respondent to say ‘undecided’, ‘do not know’, ‘sometimes’ or ‘partially’. </a:t>
            </a:r>
          </a:p>
          <a:p>
            <a:r>
              <a:rPr lang="en-US" b="1" i="1" dirty="0" smtClean="0"/>
              <a:t>iv. Multiple choice questions:</a:t>
            </a:r>
            <a:r>
              <a:rPr lang="en-US" b="1" dirty="0" smtClean="0"/>
              <a:t> </a:t>
            </a:r>
          </a:p>
          <a:p>
            <a:pPr lvl="1"/>
            <a:r>
              <a:rPr lang="en-US" dirty="0" smtClean="0"/>
              <a:t>These questions contain more than 2 alternatives</a:t>
            </a:r>
          </a:p>
          <a:p>
            <a:r>
              <a:rPr lang="en-US" i="1" dirty="0" smtClean="0"/>
              <a:t>(e.g.)</a:t>
            </a:r>
            <a:r>
              <a:rPr lang="en-US" dirty="0" smtClean="0"/>
              <a:t> Why do you prefer a particular brand of mobile hand-set?</a:t>
            </a:r>
          </a:p>
          <a:p>
            <a:pPr lvl="0"/>
            <a:r>
              <a:rPr lang="en-US" dirty="0" smtClean="0"/>
              <a:t>Price is reasonable</a:t>
            </a:r>
          </a:p>
          <a:p>
            <a:pPr lvl="0"/>
            <a:r>
              <a:rPr lang="en-US" dirty="0" smtClean="0"/>
              <a:t>Handy </a:t>
            </a:r>
          </a:p>
          <a:p>
            <a:pPr lvl="0"/>
            <a:r>
              <a:rPr lang="en-US" dirty="0" smtClean="0"/>
              <a:t>Sleek</a:t>
            </a:r>
          </a:p>
          <a:p>
            <a:pPr lvl="0"/>
            <a:r>
              <a:rPr lang="en-US" dirty="0" smtClean="0"/>
              <a:t>More features</a:t>
            </a:r>
          </a:p>
          <a:p>
            <a:pPr lvl="0"/>
            <a:r>
              <a:rPr lang="en-US" dirty="0" smtClean="0"/>
              <a:t>Others ( please specify)</a:t>
            </a:r>
          </a:p>
          <a:p>
            <a:pPr>
              <a:buNone/>
            </a:pP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linds(horizontal)">
                                      <p:cBhvr>
                                        <p:cTn id="30" dur="500"/>
                                        <p:tgtEl>
                                          <p:spTgt spid="3">
                                            <p:txEl>
                                              <p:pRg st="7" end="7"/>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blinds(horizontal)">
                                      <p:cBhvr>
                                        <p:cTn id="33" dur="500"/>
                                        <p:tgtEl>
                                          <p:spTgt spid="3">
                                            <p:txEl>
                                              <p:pRg st="8" end="8"/>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blinds(horizontal)">
                                      <p:cBhvr>
                                        <p:cTn id="3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Designing a self-completion questionnaire</a:t>
            </a:r>
            <a:endParaRPr lang="en-US" dirty="0"/>
          </a:p>
        </p:txBody>
      </p:sp>
      <p:sp>
        <p:nvSpPr>
          <p:cNvPr id="3" name="Content Placeholder 2"/>
          <p:cNvSpPr>
            <a:spLocks noGrp="1"/>
          </p:cNvSpPr>
          <p:nvPr>
            <p:ph sz="quarter" idx="1"/>
          </p:nvPr>
        </p:nvSpPr>
        <p:spPr>
          <a:xfrm>
            <a:off x="612648" y="1600200"/>
            <a:ext cx="8153400" cy="5029200"/>
          </a:xfrm>
        </p:spPr>
        <p:txBody>
          <a:bodyPr>
            <a:normAutofit fontScale="92500" lnSpcReduction="20000"/>
          </a:bodyPr>
          <a:lstStyle/>
          <a:p>
            <a:pPr>
              <a:buNone/>
            </a:pPr>
            <a:r>
              <a:rPr lang="en-US" dirty="0" smtClean="0"/>
              <a:t>	The questionnaire must be designed in such a way that respondents answer the questions willingly and with ease.</a:t>
            </a:r>
          </a:p>
          <a:p>
            <a:pPr marL="514350" indent="-514350">
              <a:buFont typeface="+mj-lt"/>
              <a:buAutoNum type="arabicPeriod"/>
            </a:pPr>
            <a:r>
              <a:rPr lang="en-US" i="1" dirty="0" smtClean="0"/>
              <a:t>Avoiding cramping of presentation:</a:t>
            </a:r>
            <a:endParaRPr lang="en-US" dirty="0" smtClean="0"/>
          </a:p>
          <a:p>
            <a:pPr marL="514350" indent="-514350">
              <a:buFont typeface="+mj-lt"/>
              <a:buAutoNum type="arabicPeriod"/>
            </a:pPr>
            <a:r>
              <a:rPr lang="en-US" i="1" dirty="0" smtClean="0"/>
              <a:t>Presenting clearly:</a:t>
            </a:r>
            <a:endParaRPr lang="en-US" dirty="0" smtClean="0"/>
          </a:p>
          <a:p>
            <a:pPr marL="514350" indent="-514350">
              <a:buFont typeface="+mj-lt"/>
              <a:buAutoNum type="arabicPeriod"/>
            </a:pPr>
            <a:r>
              <a:rPr lang="en-US" i="1" dirty="0" smtClean="0"/>
              <a:t>Arranging fixed answers:</a:t>
            </a:r>
            <a:endParaRPr lang="en-US" dirty="0" smtClean="0"/>
          </a:p>
          <a:p>
            <a:pPr marL="514350" indent="-514350">
              <a:buFont typeface="+mj-lt"/>
              <a:buAutoNum type="arabicPeriod"/>
            </a:pPr>
            <a:r>
              <a:rPr lang="en-US" dirty="0" smtClean="0"/>
              <a:t>The desirable format is vertical as shown below: </a:t>
            </a:r>
          </a:p>
          <a:p>
            <a:pPr marL="880110" lvl="1" indent="-514350">
              <a:buFont typeface="+mj-lt"/>
              <a:buAutoNum type="arabicPeriod"/>
            </a:pPr>
            <a:r>
              <a:rPr lang="en-US" dirty="0" smtClean="0"/>
              <a:t>Very good	-	5		</a:t>
            </a:r>
          </a:p>
          <a:p>
            <a:pPr marL="880110" lvl="1" indent="-514350">
              <a:buFont typeface="+mj-lt"/>
              <a:buAutoNum type="arabicPeriod"/>
            </a:pPr>
            <a:r>
              <a:rPr lang="en-US" dirty="0" smtClean="0"/>
              <a:t>Good		-	4		</a:t>
            </a:r>
          </a:p>
          <a:p>
            <a:pPr marL="880110" lvl="1" indent="-514350">
              <a:buFont typeface="+mj-lt"/>
              <a:buAutoNum type="arabicPeriod"/>
            </a:pPr>
            <a:r>
              <a:rPr lang="en-US" dirty="0" smtClean="0"/>
              <a:t>Fair		-	3		</a:t>
            </a:r>
          </a:p>
          <a:p>
            <a:pPr marL="880110" lvl="1" indent="-514350">
              <a:buFont typeface="+mj-lt"/>
              <a:buAutoNum type="arabicPeriod"/>
            </a:pPr>
            <a:r>
              <a:rPr lang="en-US" dirty="0" smtClean="0"/>
              <a:t>Poor		-	2		</a:t>
            </a:r>
          </a:p>
          <a:p>
            <a:pPr marL="880110" lvl="1" indent="-514350">
              <a:buFont typeface="+mj-lt"/>
              <a:buAutoNum type="arabicPeriod"/>
            </a:pPr>
            <a:r>
              <a:rPr lang="en-US" dirty="0" smtClean="0"/>
              <a:t>Very poor	-	1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blinds(horizontal)">
                                      <p:cBhvr>
                                        <p:cTn id="35" dur="500"/>
                                        <p:tgtEl>
                                          <p:spTgt spid="3">
                                            <p:txEl>
                                              <p:pRg st="5" end="5"/>
                                            </p:txEl>
                                          </p:spTgt>
                                        </p:tgtEl>
                                      </p:cBhvr>
                                    </p:animEffect>
                                  </p:childTnLst>
                                </p:cTn>
                              </p:par>
                              <p:par>
                                <p:cTn id="36" presetID="3" presetClass="entr" presetSubtype="10" fill="hold"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blinds(horizontal)">
                                      <p:cBhvr>
                                        <p:cTn id="38" dur="500"/>
                                        <p:tgtEl>
                                          <p:spTgt spid="3">
                                            <p:txEl>
                                              <p:pRg st="6" end="6"/>
                                            </p:txEl>
                                          </p:spTgt>
                                        </p:tgtEl>
                                      </p:cBhvr>
                                    </p:animEffect>
                                  </p:childTnLst>
                                </p:cTn>
                              </p:par>
                              <p:par>
                                <p:cTn id="39" presetID="3" presetClass="entr" presetSubtype="10"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blinds(horizontal)">
                                      <p:cBhvr>
                                        <p:cTn id="41" dur="500"/>
                                        <p:tgtEl>
                                          <p:spTgt spid="3">
                                            <p:txEl>
                                              <p:pRg st="7" end="7"/>
                                            </p:txEl>
                                          </p:spTgt>
                                        </p:tgtEl>
                                      </p:cBhvr>
                                    </p:animEffect>
                                  </p:childTnLst>
                                </p:cTn>
                              </p:par>
                              <p:par>
                                <p:cTn id="42" presetID="3" presetClass="entr" presetSubtype="10" fill="hold"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blinds(horizontal)">
                                      <p:cBhvr>
                                        <p:cTn id="44" dur="500"/>
                                        <p:tgtEl>
                                          <p:spTgt spid="3">
                                            <p:txEl>
                                              <p:pRg st="8" end="8"/>
                                            </p:txEl>
                                          </p:spTgt>
                                        </p:tgtEl>
                                      </p:cBhvr>
                                    </p:animEffect>
                                  </p:childTnLst>
                                </p:cTn>
                              </p:par>
                              <p:par>
                                <p:cTn id="45" presetID="3" presetClass="entr" presetSubtype="10"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blinds(horizontal)">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514350" indent="-514350">
              <a:buNone/>
            </a:pPr>
            <a:r>
              <a:rPr lang="en-US" dirty="0" smtClean="0"/>
              <a:t>5.	In the vertical format not only is there less ambiguity about where tick is placed, the coding is easier. </a:t>
            </a:r>
          </a:p>
          <a:p>
            <a:pPr marL="514350" indent="-514350">
              <a:buNone/>
            </a:pPr>
            <a:r>
              <a:rPr lang="en-US" dirty="0" smtClean="0"/>
              <a:t>6.	Horizontal format as shown below is not desirable.</a:t>
            </a:r>
          </a:p>
          <a:p>
            <a:pPr marL="514350" indent="-514350">
              <a:buNone/>
            </a:pPr>
            <a:r>
              <a:rPr lang="en-US" dirty="0" smtClean="0"/>
              <a:t>Very Good-Good-Fair-Poor-Very Poor-5  4  3  2  1. </a:t>
            </a:r>
          </a:p>
          <a:p>
            <a:pPr marL="514350" indent="-514350">
              <a:buNone/>
            </a:pPr>
            <a:r>
              <a:rPr lang="en-US" i="1" dirty="0" smtClean="0"/>
              <a:t>7.	Giving clear instructions:</a:t>
            </a:r>
            <a:r>
              <a:rPr lang="en-US" dirty="0" smtClean="0"/>
              <a:t> The instructions must be clear whether the respondents are to place a tick or circle or underline the appropriate answer</a:t>
            </a:r>
          </a:p>
          <a:p>
            <a:pPr marL="514350" indent="-514350">
              <a:buNone/>
            </a:pPr>
            <a:r>
              <a:rPr lang="en-US" i="1" dirty="0" smtClean="0"/>
              <a:t>8.	Keeping questions and answers together</a:t>
            </a:r>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Questionnaire </a:t>
            </a:r>
            <a:r>
              <a:rPr lang="en-US" b="1" dirty="0" err="1" smtClean="0"/>
              <a:t>vs</a:t>
            </a:r>
            <a:r>
              <a:rPr lang="en-US" b="1" dirty="0" smtClean="0"/>
              <a:t> Schedule </a:t>
            </a:r>
            <a:endParaRPr lang="en-US" dirty="0"/>
          </a:p>
        </p:txBody>
      </p:sp>
      <p:sp>
        <p:nvSpPr>
          <p:cNvPr id="3" name="Content Placeholder 2"/>
          <p:cNvSpPr>
            <a:spLocks noGrp="1"/>
          </p:cNvSpPr>
          <p:nvPr>
            <p:ph sz="quarter" idx="1"/>
          </p:nvPr>
        </p:nvSpPr>
        <p:spPr/>
        <p:txBody>
          <a:bodyPr/>
          <a:lstStyle/>
          <a:p>
            <a:r>
              <a:rPr lang="en-US" dirty="0" smtClean="0"/>
              <a:t>The main differences between questionnaire and schedule in collecting data/ information are given in table </a:t>
            </a:r>
          </a:p>
          <a:p>
            <a:endParaRPr lang="en-US" dirty="0" smtClean="0"/>
          </a:p>
          <a:p>
            <a:pPr lvl="8"/>
            <a:r>
              <a:rPr lang="en-US" dirty="0" smtClean="0">
                <a:solidFill>
                  <a:srgbClr val="FF0000"/>
                </a:solidFill>
              </a:rPr>
              <a:t>Show table 8.3 in chapter 8</a:t>
            </a:r>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609600"/>
          </a:xfrm>
        </p:spPr>
        <p:txBody>
          <a:bodyPr>
            <a:normAutofit fontScale="90000"/>
          </a:bodyPr>
          <a:lstStyle/>
          <a:p>
            <a:r>
              <a:rPr lang="en-US" sz="3600" b="1" dirty="0" smtClean="0"/>
              <a:t>Characteristics of a good questionnaire</a:t>
            </a:r>
            <a:endParaRPr lang="en-US" sz="3600" dirty="0"/>
          </a:p>
        </p:txBody>
      </p:sp>
      <p:sp>
        <p:nvSpPr>
          <p:cNvPr id="3" name="Content Placeholder 2"/>
          <p:cNvSpPr>
            <a:spLocks noGrp="1"/>
          </p:cNvSpPr>
          <p:nvPr>
            <p:ph sz="quarter" idx="1"/>
          </p:nvPr>
        </p:nvSpPr>
        <p:spPr>
          <a:xfrm>
            <a:off x="612648" y="990600"/>
            <a:ext cx="8153400" cy="5486400"/>
          </a:xfrm>
        </p:spPr>
        <p:txBody>
          <a:bodyPr>
            <a:normAutofit fontScale="70000" lnSpcReduction="20000"/>
          </a:bodyPr>
          <a:lstStyle/>
          <a:p>
            <a:pPr lvl="0"/>
            <a:r>
              <a:rPr lang="en-US" i="1" dirty="0" smtClean="0"/>
              <a:t>Relevance: </a:t>
            </a:r>
            <a:r>
              <a:rPr lang="en-US" dirty="0" smtClean="0"/>
              <a:t>The questions must be relevant to the research problem being investigated </a:t>
            </a:r>
          </a:p>
          <a:p>
            <a:pPr lvl="0"/>
            <a:r>
              <a:rPr lang="en-US" i="1" dirty="0" smtClean="0"/>
              <a:t>Questions must be short and simple</a:t>
            </a:r>
            <a:endParaRPr lang="en-US" dirty="0" smtClean="0"/>
          </a:p>
          <a:p>
            <a:pPr lvl="0"/>
            <a:r>
              <a:rPr lang="en-US" i="1" dirty="0" smtClean="0"/>
              <a:t>The number of questions must be as few as possible</a:t>
            </a:r>
            <a:endParaRPr lang="en-US" dirty="0" smtClean="0"/>
          </a:p>
          <a:p>
            <a:pPr lvl="0"/>
            <a:r>
              <a:rPr lang="en-US" i="1" dirty="0" smtClean="0"/>
              <a:t>Questions should be logically arranged: </a:t>
            </a:r>
            <a:r>
              <a:rPr lang="en-US" dirty="0" smtClean="0"/>
              <a:t>To elicit a natural and spontaneous reply, the questions are arranged in a logical sequence. For example, asking a woman respondent how many children she has before knowing whether she is married or not is undesirable. </a:t>
            </a:r>
          </a:p>
          <a:p>
            <a:pPr lvl="0"/>
            <a:r>
              <a:rPr lang="en-US" i="1" dirty="0" smtClean="0"/>
              <a:t>Questions should be capable of getting objective answers:</a:t>
            </a:r>
            <a:r>
              <a:rPr lang="en-US" dirty="0" smtClean="0"/>
              <a:t> Depending on the type of study the questions can be dichotomous or multiple choice. Open-ended or free answer questions must be placed at the end.</a:t>
            </a:r>
          </a:p>
          <a:p>
            <a:pPr lvl="0"/>
            <a:r>
              <a:rPr lang="en-US" i="1" dirty="0" smtClean="0"/>
              <a:t>Cross checks:</a:t>
            </a:r>
            <a:r>
              <a:rPr lang="en-US" dirty="0" smtClean="0"/>
              <a:t> One or more questions may be repeated in different formats to cross-check whether the respondent answers the questions sincerely and carefully. </a:t>
            </a:r>
          </a:p>
          <a:p>
            <a:pPr lvl="0"/>
            <a:r>
              <a:rPr lang="en-US" i="1" dirty="0" smtClean="0"/>
              <a:t>General Questions</a:t>
            </a:r>
            <a:r>
              <a:rPr lang="en-US" dirty="0" smtClean="0"/>
              <a:t>: The question must be specific.(</a:t>
            </a:r>
            <a:r>
              <a:rPr lang="en-US" dirty="0" err="1" smtClean="0"/>
              <a:t>eg</a:t>
            </a:r>
            <a:r>
              <a:rPr lang="en-US" dirty="0" smtClean="0"/>
              <a:t>) instead of asking ‘how well did you like the book’ it could be ‘did you recommenced the book to others’ or ‘Did you look for other books by that author?’</a:t>
            </a:r>
          </a:p>
          <a:p>
            <a:pPr lvl="0"/>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linds(horizontal)">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Questions to be avoided:</a:t>
            </a:r>
            <a:endParaRPr lang="en-US" dirty="0"/>
          </a:p>
        </p:txBody>
      </p:sp>
      <p:sp>
        <p:nvSpPr>
          <p:cNvPr id="3" name="Content Placeholder 2"/>
          <p:cNvSpPr>
            <a:spLocks noGrp="1"/>
          </p:cNvSpPr>
          <p:nvPr>
            <p:ph sz="quarter" idx="1"/>
          </p:nvPr>
        </p:nvSpPr>
        <p:spPr>
          <a:xfrm>
            <a:off x="612648" y="1600200"/>
            <a:ext cx="8153400" cy="5105400"/>
          </a:xfrm>
        </p:spPr>
        <p:txBody>
          <a:bodyPr>
            <a:normAutofit fontScale="70000" lnSpcReduction="20000"/>
          </a:bodyPr>
          <a:lstStyle/>
          <a:p>
            <a:r>
              <a:rPr lang="en-US" i="1" dirty="0" smtClean="0"/>
              <a:t>Questions requiring calculations</a:t>
            </a:r>
          </a:p>
          <a:p>
            <a:r>
              <a:rPr lang="en-US" i="1" dirty="0" smtClean="0"/>
              <a:t>Questions requiring memory</a:t>
            </a:r>
            <a:endParaRPr lang="en-US" dirty="0" smtClean="0"/>
          </a:p>
          <a:p>
            <a:r>
              <a:rPr lang="en-US" i="1" dirty="0" smtClean="0"/>
              <a:t>Questions of sensitive nature</a:t>
            </a:r>
            <a:r>
              <a:rPr lang="en-US" dirty="0" smtClean="0"/>
              <a:t>.</a:t>
            </a:r>
          </a:p>
          <a:p>
            <a:r>
              <a:rPr lang="en-US" i="1" dirty="0" smtClean="0"/>
              <a:t>Unrelated area</a:t>
            </a:r>
            <a:endParaRPr lang="en-US" dirty="0" smtClean="0"/>
          </a:p>
          <a:p>
            <a:r>
              <a:rPr lang="en-US" i="1" dirty="0" smtClean="0"/>
              <a:t>Leading questions</a:t>
            </a:r>
            <a:endParaRPr lang="en-US" dirty="0" smtClean="0"/>
          </a:p>
          <a:p>
            <a:r>
              <a:rPr lang="en-US" i="1" dirty="0" smtClean="0"/>
              <a:t>Loaded </a:t>
            </a:r>
            <a:r>
              <a:rPr lang="en-US" i="1" dirty="0" err="1" smtClean="0"/>
              <a:t>questions:</a:t>
            </a:r>
            <a:r>
              <a:rPr lang="en-US" dirty="0" err="1" smtClean="0"/>
              <a:t>A</a:t>
            </a:r>
            <a:r>
              <a:rPr lang="en-US" dirty="0" smtClean="0"/>
              <a:t> ‘loaded’ question is one that contains words which are emotionally charged and suggests an automatic feeling of the approval. </a:t>
            </a:r>
            <a:r>
              <a:rPr lang="en-US" i="1" dirty="0" smtClean="0"/>
              <a:t>e.g.</a:t>
            </a:r>
            <a:r>
              <a:rPr lang="en-US" dirty="0" smtClean="0"/>
              <a:t> Should not the terrorists be hanged on the spot?</a:t>
            </a:r>
          </a:p>
          <a:p>
            <a:r>
              <a:rPr lang="en-US" i="1" dirty="0" smtClean="0"/>
              <a:t>Ambiguous questions:</a:t>
            </a:r>
            <a:r>
              <a:rPr lang="en-US" dirty="0" smtClean="0"/>
              <a:t> These are the questions which do not convey clear meaning. </a:t>
            </a:r>
            <a:r>
              <a:rPr lang="en-US" i="1" dirty="0" smtClean="0"/>
              <a:t>e.g.</a:t>
            </a:r>
            <a:r>
              <a:rPr lang="en-US" dirty="0" smtClean="0"/>
              <a:t> Do you prefer a small or a big house? How small is ‘small’ or how big is ‘big’ depends on the social status of the respondent.</a:t>
            </a:r>
          </a:p>
          <a:p>
            <a:r>
              <a:rPr lang="en-US" i="1" dirty="0" smtClean="0"/>
              <a:t>Double-barreled questions:</a:t>
            </a:r>
            <a:r>
              <a:rPr lang="en-US" dirty="0" smtClean="0"/>
              <a:t> These questions contain two or more different ideas / suggestions / references. </a:t>
            </a:r>
            <a:r>
              <a:rPr lang="en-US" i="1" dirty="0" smtClean="0"/>
              <a:t>e.g.</a:t>
            </a:r>
            <a:r>
              <a:rPr lang="en-US" dirty="0" smtClean="0"/>
              <a:t> Do you </a:t>
            </a:r>
            <a:r>
              <a:rPr lang="en-US" dirty="0" err="1" smtClean="0"/>
              <a:t>favour</a:t>
            </a:r>
            <a:r>
              <a:rPr lang="en-US" dirty="0" smtClean="0"/>
              <a:t> or oppose ‘increased job security’ and ‘productivity-linked’ wage system?</a:t>
            </a:r>
          </a:p>
          <a:p>
            <a:r>
              <a:rPr lang="en-US" i="1" dirty="0" smtClean="0"/>
              <a:t>Long questions:</a:t>
            </a:r>
            <a:r>
              <a:rPr lang="en-US" dirty="0" smtClean="0"/>
              <a:t> Long, complex or compound questions may be ambiguous or confusing</a:t>
            </a:r>
          </a:p>
          <a:p>
            <a:r>
              <a:rPr lang="en-US" i="1" dirty="0" smtClean="0"/>
              <a:t>Questions with technical terms</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linds(horizont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linds(horizontal)">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linds(horizontal)">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blinds(horizontal)">
                                      <p:cBhvr>
                                        <p:cTn id="5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of Data collection</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dirty="0" smtClean="0"/>
              <a:t>	Data constitute the foundation of any scientific analysis and interpretation. There is a subtle difference between data and information. While data are just facts or recorded measures of certain phenomena, information refer to a body of facts in a format that facilities decision making or in a context that defines relationship between pieces of data. </a:t>
            </a:r>
          </a:p>
          <a:p>
            <a:pPr>
              <a:buNone/>
            </a:pPr>
            <a:r>
              <a:rPr lang="en-US" dirty="0" smtClean="0"/>
              <a:t>	Data can be obtained from two important sources </a:t>
            </a:r>
            <a:r>
              <a:rPr lang="en-US" i="1" dirty="0" smtClean="0"/>
              <a:t>viz.</a:t>
            </a:r>
            <a:r>
              <a:rPr lang="en-US" dirty="0" smtClean="0"/>
              <a:t> </a:t>
            </a:r>
            <a:r>
              <a:rPr lang="en-US" b="1" dirty="0" smtClean="0"/>
              <a:t>(</a:t>
            </a:r>
            <a:r>
              <a:rPr lang="en-US" b="1" dirty="0" err="1" smtClean="0"/>
              <a:t>i</a:t>
            </a:r>
            <a:r>
              <a:rPr lang="en-US" b="1" dirty="0" smtClean="0"/>
              <a:t>) secondary source and (ii) primary source</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Processing of Data</a:t>
            </a:r>
            <a:endParaRPr lang="en-US" dirty="0"/>
          </a:p>
        </p:txBody>
      </p:sp>
      <p:sp>
        <p:nvSpPr>
          <p:cNvPr id="3" name="Content Placeholder 2"/>
          <p:cNvSpPr>
            <a:spLocks noGrp="1"/>
          </p:cNvSpPr>
          <p:nvPr>
            <p:ph sz="quarter" idx="1"/>
          </p:nvPr>
        </p:nvSpPr>
        <p:spPr/>
        <p:txBody>
          <a:bodyPr/>
          <a:lstStyle/>
          <a:p>
            <a:pPr>
              <a:buNone/>
            </a:pPr>
            <a:r>
              <a:rPr lang="en-US" dirty="0" smtClean="0"/>
              <a:t>The important steps in data processing are</a:t>
            </a:r>
          </a:p>
          <a:p>
            <a:pPr>
              <a:buNone/>
            </a:pPr>
            <a:endParaRPr lang="en-US" dirty="0" smtClean="0"/>
          </a:p>
          <a:p>
            <a:pPr marL="514350" lvl="0" indent="-514350">
              <a:buFont typeface="+mj-lt"/>
              <a:buAutoNum type="arabicPeriod"/>
            </a:pPr>
            <a:r>
              <a:rPr lang="en-US" dirty="0" smtClean="0"/>
              <a:t>Identifying the types of information </a:t>
            </a:r>
          </a:p>
          <a:p>
            <a:pPr marL="514350" lvl="0" indent="-514350">
              <a:buFont typeface="+mj-lt"/>
              <a:buAutoNum type="arabicPeriod"/>
            </a:pPr>
            <a:r>
              <a:rPr lang="en-US" dirty="0" smtClean="0"/>
              <a:t>Editing the data</a:t>
            </a:r>
          </a:p>
          <a:p>
            <a:pPr marL="514350" lvl="0" indent="-514350">
              <a:buFont typeface="+mj-lt"/>
              <a:buAutoNum type="arabicPeriod"/>
            </a:pPr>
            <a:r>
              <a:rPr lang="en-US" dirty="0" smtClean="0"/>
              <a:t>Coding of data in the case of large volume of data and where secrecy is to be maintained</a:t>
            </a:r>
          </a:p>
          <a:p>
            <a:pPr marL="514350" lvl="0" indent="-514350">
              <a:buFont typeface="+mj-lt"/>
              <a:buAutoNum type="arabicPeriod"/>
            </a:pPr>
            <a:r>
              <a:rPr lang="en-US" dirty="0" smtClean="0"/>
              <a:t>Classifying and tabulation of data</a:t>
            </a:r>
          </a:p>
          <a:p>
            <a:pPr marL="514350" indent="-514350">
              <a:buFont typeface="+mj-lt"/>
              <a:buAutoNum type="arabicPeriod"/>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err="1" smtClean="0"/>
              <a:t>i</a:t>
            </a:r>
            <a:r>
              <a:rPr lang="en-US" i="1" dirty="0" smtClean="0"/>
              <a:t>. Identifying the types of information:</a:t>
            </a:r>
            <a:endParaRPr lang="en-US" dirty="0"/>
          </a:p>
        </p:txBody>
      </p:sp>
      <p:sp>
        <p:nvSpPr>
          <p:cNvPr id="3" name="Content Placeholder 2"/>
          <p:cNvSpPr>
            <a:spLocks noGrp="1"/>
          </p:cNvSpPr>
          <p:nvPr>
            <p:ph sz="quarter" idx="1"/>
          </p:nvPr>
        </p:nvSpPr>
        <p:spPr/>
        <p:txBody>
          <a:bodyPr/>
          <a:lstStyle/>
          <a:p>
            <a:pPr>
              <a:buNone/>
            </a:pPr>
            <a:r>
              <a:rPr lang="en-US" dirty="0" smtClean="0"/>
              <a:t>	The information collected is identified whether they are quantitative and qualitative in nature.</a:t>
            </a:r>
          </a:p>
          <a:p>
            <a:pPr>
              <a:buNone/>
            </a:pPr>
            <a:r>
              <a:rPr lang="en-US" dirty="0" smtClean="0"/>
              <a:t>	 All the qualitative information is converted into quantitative data. For instance, the opinion collected in respect of overall job satisfaction of employees on a 5-point </a:t>
            </a:r>
            <a:r>
              <a:rPr lang="en-US" dirty="0" err="1" smtClean="0"/>
              <a:t>Likert</a:t>
            </a:r>
            <a:r>
              <a:rPr lang="en-US" dirty="0" smtClean="0"/>
              <a:t> type scale is quantified appropriately  (Strongly Agree gets 5 points, Agree 4 points, No idea 3 points, Disagree 2 points and Strongly Disagree 1 point).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ii. Editing: </a:t>
            </a:r>
            <a:endParaRPr lang="en-US" dirty="0"/>
          </a:p>
        </p:txBody>
      </p:sp>
      <p:sp>
        <p:nvSpPr>
          <p:cNvPr id="3" name="Content Placeholder 2"/>
          <p:cNvSpPr>
            <a:spLocks noGrp="1"/>
          </p:cNvSpPr>
          <p:nvPr>
            <p:ph sz="quarter" idx="1"/>
          </p:nvPr>
        </p:nvSpPr>
        <p:spPr/>
        <p:txBody>
          <a:bodyPr/>
          <a:lstStyle/>
          <a:p>
            <a:pPr>
              <a:buNone/>
            </a:pPr>
            <a:r>
              <a:rPr lang="en-US" dirty="0" smtClean="0"/>
              <a:t>	Editing is done to make the data ready for coding and transfer to data storage. </a:t>
            </a:r>
          </a:p>
          <a:p>
            <a:pPr>
              <a:buNone/>
            </a:pPr>
            <a:endParaRPr lang="en-US" dirty="0" smtClean="0"/>
          </a:p>
          <a:p>
            <a:pPr>
              <a:buNone/>
            </a:pPr>
            <a:r>
              <a:rPr lang="en-US" dirty="0" smtClean="0"/>
              <a:t>	Editing is done the identify the errors and correct them. </a:t>
            </a:r>
          </a:p>
          <a:p>
            <a:pPr>
              <a:buNone/>
            </a:pPr>
            <a:endParaRPr lang="en-US" dirty="0" smtClean="0"/>
          </a:p>
          <a:p>
            <a:pPr>
              <a:buNone/>
            </a:pPr>
            <a:r>
              <a:rPr lang="en-US" dirty="0" smtClean="0"/>
              <a:t>	Editing is mainly done to check for </a:t>
            </a:r>
            <a:r>
              <a:rPr lang="en-US" b="1" dirty="0" smtClean="0">
                <a:solidFill>
                  <a:srgbClr val="FF0000"/>
                </a:solidFill>
              </a:rPr>
              <a:t>completeness, accuracy and uniformity.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iii. Coding of Data:</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Coding involves assigning numbers or other symbols to answers so that the responses can be grouped note a limited no of categories. </a:t>
            </a:r>
          </a:p>
          <a:p>
            <a:endParaRPr lang="en-US" dirty="0" smtClean="0"/>
          </a:p>
          <a:p>
            <a:r>
              <a:rPr lang="en-US" i="1" dirty="0" smtClean="0"/>
              <a:t>(e.g.)</a:t>
            </a:r>
            <a:r>
              <a:rPr lang="en-US" dirty="0" smtClean="0"/>
              <a:t> Gender: Male many be codified as M or 1 and Female as F or 2</a:t>
            </a:r>
          </a:p>
          <a:p>
            <a:r>
              <a:rPr lang="en-US" dirty="0" smtClean="0"/>
              <a:t>Occupation: 		Salaried as S or 1</a:t>
            </a:r>
          </a:p>
          <a:p>
            <a:r>
              <a:rPr lang="en-US" dirty="0" smtClean="0"/>
              <a:t>			Business as B or 2</a:t>
            </a:r>
          </a:p>
          <a:p>
            <a:r>
              <a:rPr lang="en-US" dirty="0" smtClean="0"/>
              <a:t>			Professional as P or 3</a:t>
            </a:r>
          </a:p>
          <a:p>
            <a:r>
              <a:rPr lang="en-US" dirty="0" smtClean="0"/>
              <a:t>			Retired as R or 4</a:t>
            </a:r>
          </a:p>
          <a:p>
            <a:r>
              <a:rPr lang="en-US" dirty="0" smtClean="0"/>
              <a:t>			Others as O or 5</a:t>
            </a:r>
          </a:p>
          <a:p>
            <a:r>
              <a:rPr lang="en-US" dirty="0" smtClean="0"/>
              <a:t>Categorization of data must be</a:t>
            </a:r>
          </a:p>
          <a:p>
            <a:pPr lvl="1"/>
            <a:r>
              <a:rPr lang="en-US" dirty="0" smtClean="0"/>
              <a:t>appropriate  to the research problem / purpose </a:t>
            </a:r>
          </a:p>
          <a:p>
            <a:pPr lvl="1"/>
            <a:r>
              <a:rPr lang="en-US" dirty="0" smtClean="0"/>
              <a:t>exhaustive</a:t>
            </a:r>
          </a:p>
          <a:p>
            <a:pPr lvl="1"/>
            <a:r>
              <a:rPr lang="en-US" dirty="0" smtClean="0"/>
              <a:t>mutually exclusive and</a:t>
            </a:r>
          </a:p>
          <a:p>
            <a:pPr lvl="1"/>
            <a:r>
              <a:rPr lang="en-US" dirty="0" smtClean="0"/>
              <a:t>derived from one classification dimension</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500"/>
                                        <p:tgtEl>
                                          <p:spTgt spid="3">
                                            <p:txEl>
                                              <p:pRg st="5" end="5"/>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linds(horizontal)">
                                      <p:cBhvr>
                                        <p:cTn id="29" dur="500"/>
                                        <p:tgtEl>
                                          <p:spTgt spid="3">
                                            <p:txEl>
                                              <p:pRg st="6" end="6"/>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linds(horizontal)">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linds(horizontal)">
                                      <p:cBhvr>
                                        <p:cTn id="37" dur="500"/>
                                        <p:tgtEl>
                                          <p:spTgt spid="3">
                                            <p:txEl>
                                              <p:pRg st="8" end="8"/>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blinds(horizontal)">
                                      <p:cBhvr>
                                        <p:cTn id="40" dur="500"/>
                                        <p:tgtEl>
                                          <p:spTgt spid="3">
                                            <p:txEl>
                                              <p:pRg st="9" end="9"/>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blinds(horizontal)">
                                      <p:cBhvr>
                                        <p:cTn id="43" dur="500"/>
                                        <p:tgtEl>
                                          <p:spTgt spid="3">
                                            <p:txEl>
                                              <p:pRg st="10" end="10"/>
                                            </p:txEl>
                                          </p:spTgt>
                                        </p:tgtEl>
                                      </p:cBhvr>
                                    </p:animEffect>
                                  </p:childTnLst>
                                </p:cTn>
                              </p:par>
                              <p:par>
                                <p:cTn id="44" presetID="3" presetClass="entr" presetSubtype="10" fill="hold" nodeType="with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blinds(horizontal)">
                                      <p:cBhvr>
                                        <p:cTn id="46" dur="500"/>
                                        <p:tgtEl>
                                          <p:spTgt spid="3">
                                            <p:txEl>
                                              <p:pRg st="11" end="11"/>
                                            </p:txEl>
                                          </p:spTgt>
                                        </p:tgtEl>
                                      </p:cBhvr>
                                    </p:animEffect>
                                  </p:childTnLst>
                                </p:cTn>
                              </p:par>
                              <p:par>
                                <p:cTn id="47" presetID="3" presetClass="entr" presetSubtype="10" fill="hold" nodeType="with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animEffect transition="in" filter="blinds(horizontal)">
                                      <p:cBhvr>
                                        <p:cTn id="49"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iv. Classification and Tabulation:</a:t>
            </a:r>
            <a:endParaRPr lang="en-US" dirty="0"/>
          </a:p>
        </p:txBody>
      </p:sp>
      <p:sp>
        <p:nvSpPr>
          <p:cNvPr id="3" name="Content Placeholder 2"/>
          <p:cNvSpPr>
            <a:spLocks noGrp="1"/>
          </p:cNvSpPr>
          <p:nvPr>
            <p:ph sz="quarter" idx="1"/>
          </p:nvPr>
        </p:nvSpPr>
        <p:spPr/>
        <p:txBody>
          <a:bodyPr/>
          <a:lstStyle/>
          <a:p>
            <a:pPr>
              <a:buNone/>
            </a:pPr>
            <a:endParaRPr lang="en-US" dirty="0" smtClean="0"/>
          </a:p>
          <a:p>
            <a:pPr>
              <a:buNone/>
            </a:pPr>
            <a:endParaRPr lang="en-US" dirty="0" smtClean="0"/>
          </a:p>
          <a:p>
            <a:pPr>
              <a:buNone/>
            </a:pPr>
            <a:r>
              <a:rPr lang="en-US" dirty="0" smtClean="0"/>
              <a:t>		Tabulation is the process of summarizing raw data into meaningful categories and presenting them for a quick understanding. Tabulation is a pre-requisite for statistical analysis.</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Components of a table:</a:t>
            </a:r>
            <a:endParaRPr lang="en-US" dirty="0"/>
          </a:p>
        </p:txBody>
      </p:sp>
      <p:sp>
        <p:nvSpPr>
          <p:cNvPr id="3" name="Content Placeholder 2"/>
          <p:cNvSpPr>
            <a:spLocks noGrp="1"/>
          </p:cNvSpPr>
          <p:nvPr>
            <p:ph sz="quarter" idx="1"/>
          </p:nvPr>
        </p:nvSpPr>
        <p:spPr/>
        <p:txBody>
          <a:bodyPr/>
          <a:lstStyle/>
          <a:p>
            <a:pPr marL="514350" lvl="0" indent="-514350">
              <a:buFont typeface="+mj-lt"/>
              <a:buAutoNum type="arabicPeriod"/>
            </a:pPr>
            <a:r>
              <a:rPr lang="en-US" dirty="0" smtClean="0"/>
              <a:t>Heading - Table number, title of the table and designation of units</a:t>
            </a:r>
          </a:p>
          <a:p>
            <a:pPr marL="514350" lvl="0" indent="-514350">
              <a:buFont typeface="+mj-lt"/>
              <a:buAutoNum type="arabicPeriod"/>
            </a:pPr>
            <a:r>
              <a:rPr lang="en-US" dirty="0" smtClean="0"/>
              <a:t>Body – Stub-head – headings of all rows or blocks of sub-items</a:t>
            </a:r>
          </a:p>
          <a:p>
            <a:pPr marL="514350" lvl="0" indent="-514350">
              <a:buFont typeface="+mj-lt"/>
              <a:buAutoNum type="arabicPeriod"/>
            </a:pPr>
            <a:r>
              <a:rPr lang="en-US" dirty="0" smtClean="0"/>
              <a:t>Body head – headings of all columns or main captions and sub-captions</a:t>
            </a:r>
          </a:p>
          <a:p>
            <a:pPr marL="514350" lvl="0" indent="-514350">
              <a:buFont typeface="+mj-lt"/>
              <a:buAutoNum type="arabicPeriod"/>
            </a:pPr>
            <a:r>
              <a:rPr lang="en-US" dirty="0" smtClean="0"/>
              <a:t>Field /Body – cells in rows and columns</a:t>
            </a:r>
          </a:p>
          <a:p>
            <a:pPr marL="514350" lvl="0" indent="-514350">
              <a:buFont typeface="+mj-lt"/>
              <a:buAutoNum type="arabicPeriod"/>
            </a:pPr>
            <a:r>
              <a:rPr lang="en-US" dirty="0" smtClean="0"/>
              <a:t>Notations -  foot notes and sources wherever applicable.</a:t>
            </a:r>
          </a:p>
          <a:p>
            <a:pPr lvl="0"/>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 Table</a:t>
            </a:r>
            <a:endParaRPr lang="en-US" dirty="0"/>
          </a:p>
        </p:txBody>
      </p:sp>
      <p:sp>
        <p:nvSpPr>
          <p:cNvPr id="3" name="Content Placeholder 2"/>
          <p:cNvSpPr>
            <a:spLocks noGrp="1"/>
          </p:cNvSpPr>
          <p:nvPr>
            <p:ph sz="quarter" idx="1"/>
          </p:nvPr>
        </p:nvSpPr>
        <p:spPr/>
        <p:txBody>
          <a:bodyPr/>
          <a:lstStyle/>
          <a:p>
            <a:pPr>
              <a:buNone/>
            </a:pPr>
            <a:r>
              <a:rPr lang="en-US" i="1" dirty="0" smtClean="0"/>
              <a:t>	Example:</a:t>
            </a:r>
            <a:r>
              <a:rPr lang="en-US" dirty="0" smtClean="0"/>
              <a:t> Respondents’ response to a particular question. Have you ever visited </a:t>
            </a:r>
            <a:r>
              <a:rPr lang="en-US" dirty="0" err="1" smtClean="0"/>
              <a:t>Brookefields</a:t>
            </a:r>
            <a:r>
              <a:rPr lang="en-US" dirty="0" smtClean="0"/>
              <a:t> in Coimbatore?</a:t>
            </a:r>
          </a:p>
          <a:p>
            <a:pPr>
              <a:buNone/>
            </a:pPr>
            <a:r>
              <a:rPr lang="en-US" dirty="0" smtClean="0"/>
              <a:t>	If the respondents in the above example are classified based on the gender and their response it becomes a 2x2 contingency table </a:t>
            </a:r>
          </a:p>
          <a:p>
            <a:pPr>
              <a:buNone/>
            </a:pPr>
            <a:endParaRPr lang="en-US" dirty="0"/>
          </a:p>
        </p:txBody>
      </p:sp>
      <p:graphicFrame>
        <p:nvGraphicFramePr>
          <p:cNvPr id="4" name="Table 3"/>
          <p:cNvGraphicFramePr>
            <a:graphicFrameLocks noGrp="1"/>
          </p:cNvGraphicFramePr>
          <p:nvPr/>
        </p:nvGraphicFramePr>
        <p:xfrm>
          <a:off x="1524000" y="4648200"/>
          <a:ext cx="6096000" cy="14833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marL="228600" marR="0">
                        <a:lnSpc>
                          <a:spcPct val="115000"/>
                        </a:lnSpc>
                        <a:spcBef>
                          <a:spcPts val="0"/>
                        </a:spcBef>
                        <a:spcAft>
                          <a:spcPts val="1000"/>
                        </a:spcAft>
                      </a:pPr>
                      <a:r>
                        <a:rPr lang="en-US" sz="1200" dirty="0">
                          <a:latin typeface="Times New Roman"/>
                          <a:ea typeface="Times New Roman"/>
                          <a:cs typeface="Times New Roman"/>
                        </a:rPr>
                        <a:t>Gender</a:t>
                      </a:r>
                      <a:endParaRPr lang="en-US" sz="1100" dirty="0">
                        <a:latin typeface="Calibri"/>
                        <a:ea typeface="Times New Roman"/>
                        <a:cs typeface="Times New Roman"/>
                      </a:endParaRPr>
                    </a:p>
                  </a:txBody>
                  <a:tcPr marL="68580" marR="68580" marT="0" marB="0"/>
                </a:tc>
                <a:tc gridSpan="2">
                  <a:txBody>
                    <a:bodyPr/>
                    <a:lstStyle/>
                    <a:p>
                      <a:pPr marL="228600" marR="0">
                        <a:lnSpc>
                          <a:spcPct val="115000"/>
                        </a:lnSpc>
                        <a:spcBef>
                          <a:spcPts val="0"/>
                        </a:spcBef>
                        <a:spcAft>
                          <a:spcPts val="1000"/>
                        </a:spcAft>
                      </a:pPr>
                      <a:r>
                        <a:rPr lang="en-US" sz="1200">
                          <a:latin typeface="Times New Roman"/>
                          <a:ea typeface="Times New Roman"/>
                          <a:cs typeface="Times New Roman"/>
                        </a:rPr>
                        <a:t>Frequency           (visit to  Brookfields)</a:t>
                      </a:r>
                      <a:endParaRPr lang="en-US" sz="1100">
                        <a:latin typeface="Calibri"/>
                        <a:ea typeface="Times New Roman"/>
                        <a:cs typeface="Times New Roman"/>
                      </a:endParaRPr>
                    </a:p>
                  </a:txBody>
                  <a:tcPr marL="68580" marR="68580" marT="0" marB="0"/>
                </a:tc>
                <a:tc hMerge="1">
                  <a:txBody>
                    <a:bodyPr/>
                    <a:lstStyle/>
                    <a:p>
                      <a:endParaRPr lang="en-US"/>
                    </a:p>
                  </a:txBody>
                  <a:tcPr/>
                </a:tc>
                <a:tc>
                  <a:txBody>
                    <a:bodyPr/>
                    <a:lstStyle/>
                    <a:p>
                      <a:pPr marL="228600" marR="0">
                        <a:lnSpc>
                          <a:spcPct val="115000"/>
                        </a:lnSpc>
                        <a:spcBef>
                          <a:spcPts val="0"/>
                        </a:spcBef>
                        <a:spcAft>
                          <a:spcPts val="1000"/>
                        </a:spcAft>
                      </a:pPr>
                      <a:r>
                        <a:rPr lang="en-US" sz="1200">
                          <a:latin typeface="Times New Roman"/>
                          <a:ea typeface="Times New Roman"/>
                          <a:cs typeface="Times New Roman"/>
                        </a:rPr>
                        <a:t>Total</a:t>
                      </a:r>
                      <a:endParaRPr lang="en-US" sz="1100">
                        <a:latin typeface="Calibri"/>
                        <a:ea typeface="Times New Roman"/>
                        <a:cs typeface="Times New Roman"/>
                      </a:endParaRPr>
                    </a:p>
                  </a:txBody>
                  <a:tcPr marL="68580" marR="68580" marT="0" marB="0"/>
                </a:tc>
              </a:tr>
              <a:tr h="370840">
                <a:tc>
                  <a:txBody>
                    <a:bodyPr/>
                    <a:lstStyle/>
                    <a:p>
                      <a:pPr marL="228600" marR="0">
                        <a:lnSpc>
                          <a:spcPct val="115000"/>
                        </a:lnSpc>
                        <a:spcBef>
                          <a:spcPts val="0"/>
                        </a:spcBef>
                        <a:spcAft>
                          <a:spcPts val="1000"/>
                        </a:spcAft>
                      </a:pPr>
                      <a:endParaRPr lang="en-US" sz="1200">
                        <a:latin typeface="Times New Roman"/>
                        <a:ea typeface="Times New Roman"/>
                        <a:cs typeface="Times New Roman"/>
                      </a:endParaRPr>
                    </a:p>
                  </a:txBody>
                  <a:tcPr marL="68580" marR="68580" marT="0" marB="0"/>
                </a:tc>
                <a:tc>
                  <a:txBody>
                    <a:bodyPr/>
                    <a:lstStyle/>
                    <a:p>
                      <a:pPr marL="228600" marR="0">
                        <a:lnSpc>
                          <a:spcPct val="115000"/>
                        </a:lnSpc>
                        <a:spcBef>
                          <a:spcPts val="0"/>
                        </a:spcBef>
                        <a:spcAft>
                          <a:spcPts val="1000"/>
                        </a:spcAft>
                      </a:pPr>
                      <a:r>
                        <a:rPr lang="en-US" sz="1200">
                          <a:latin typeface="Times New Roman"/>
                          <a:ea typeface="Times New Roman"/>
                          <a:cs typeface="Times New Roman"/>
                        </a:rPr>
                        <a:t>Yes</a:t>
                      </a:r>
                      <a:endParaRPr lang="en-US" sz="1100">
                        <a:latin typeface="Calibri"/>
                        <a:ea typeface="Times New Roman"/>
                        <a:cs typeface="Times New Roman"/>
                      </a:endParaRPr>
                    </a:p>
                  </a:txBody>
                  <a:tcPr marL="68580" marR="68580" marT="0" marB="0"/>
                </a:tc>
                <a:tc>
                  <a:txBody>
                    <a:bodyPr/>
                    <a:lstStyle/>
                    <a:p>
                      <a:pPr marL="228600" marR="0">
                        <a:lnSpc>
                          <a:spcPct val="115000"/>
                        </a:lnSpc>
                        <a:spcBef>
                          <a:spcPts val="0"/>
                        </a:spcBef>
                        <a:spcAft>
                          <a:spcPts val="1000"/>
                        </a:spcAft>
                      </a:pPr>
                      <a:r>
                        <a:rPr lang="en-US" sz="1200" dirty="0">
                          <a:latin typeface="Times New Roman"/>
                          <a:ea typeface="Times New Roman"/>
                          <a:cs typeface="Times New Roman"/>
                        </a:rPr>
                        <a:t>No</a:t>
                      </a:r>
                      <a:endParaRPr lang="en-US" sz="1100" dirty="0">
                        <a:latin typeface="Calibri"/>
                        <a:ea typeface="Times New Roman"/>
                        <a:cs typeface="Times New Roman"/>
                      </a:endParaRPr>
                    </a:p>
                  </a:txBody>
                  <a:tcPr marL="68580" marR="68580" marT="0" marB="0"/>
                </a:tc>
                <a:tc>
                  <a:txBody>
                    <a:bodyPr/>
                    <a:lstStyle/>
                    <a:p>
                      <a:pPr marL="228600" marR="0">
                        <a:lnSpc>
                          <a:spcPct val="115000"/>
                        </a:lnSpc>
                        <a:spcBef>
                          <a:spcPts val="0"/>
                        </a:spcBef>
                        <a:spcAft>
                          <a:spcPts val="0"/>
                        </a:spcAft>
                      </a:pPr>
                      <a:endParaRPr lang="en-US" sz="1200">
                        <a:latin typeface="Times New Roman"/>
                        <a:ea typeface="Times New Roman"/>
                        <a:cs typeface="Times New Roman"/>
                      </a:endParaRPr>
                    </a:p>
                  </a:txBody>
                  <a:tcPr marL="68580" marR="68580" marT="0" marB="0"/>
                </a:tc>
              </a:tr>
              <a:tr h="370840">
                <a:tc>
                  <a:txBody>
                    <a:bodyPr/>
                    <a:lstStyle/>
                    <a:p>
                      <a:pPr marL="228600" marR="0">
                        <a:lnSpc>
                          <a:spcPct val="115000"/>
                        </a:lnSpc>
                        <a:spcBef>
                          <a:spcPts val="0"/>
                        </a:spcBef>
                        <a:spcAft>
                          <a:spcPts val="1000"/>
                        </a:spcAft>
                      </a:pPr>
                      <a:r>
                        <a:rPr lang="en-US" sz="1200">
                          <a:latin typeface="Times New Roman"/>
                          <a:ea typeface="Times New Roman"/>
                          <a:cs typeface="Times New Roman"/>
                        </a:rPr>
                        <a:t>Male</a:t>
                      </a:r>
                      <a:endParaRPr lang="en-US" sz="1100">
                        <a:latin typeface="Calibri"/>
                        <a:ea typeface="Times New Roman"/>
                        <a:cs typeface="Times New Roman"/>
                      </a:endParaRPr>
                    </a:p>
                  </a:txBody>
                  <a:tcPr marL="68580" marR="68580" marT="0" marB="0"/>
                </a:tc>
                <a:tc>
                  <a:txBody>
                    <a:bodyPr/>
                    <a:lstStyle/>
                    <a:p>
                      <a:pPr marL="228600" marR="0">
                        <a:lnSpc>
                          <a:spcPct val="115000"/>
                        </a:lnSpc>
                        <a:spcBef>
                          <a:spcPts val="0"/>
                        </a:spcBef>
                        <a:spcAft>
                          <a:spcPts val="1000"/>
                        </a:spcAft>
                      </a:pPr>
                      <a:r>
                        <a:rPr lang="en-US" sz="1200">
                          <a:latin typeface="Times New Roman"/>
                          <a:ea typeface="Times New Roman"/>
                          <a:cs typeface="Times New Roman"/>
                        </a:rPr>
                        <a:t>361</a:t>
                      </a:r>
                      <a:endParaRPr lang="en-US" sz="1100">
                        <a:latin typeface="Calibri"/>
                        <a:ea typeface="Times New Roman"/>
                        <a:cs typeface="Times New Roman"/>
                      </a:endParaRPr>
                    </a:p>
                  </a:txBody>
                  <a:tcPr marL="68580" marR="68580" marT="0" marB="0"/>
                </a:tc>
                <a:tc>
                  <a:txBody>
                    <a:bodyPr/>
                    <a:lstStyle/>
                    <a:p>
                      <a:pPr marL="228600" marR="0">
                        <a:lnSpc>
                          <a:spcPct val="115000"/>
                        </a:lnSpc>
                        <a:spcBef>
                          <a:spcPts val="0"/>
                        </a:spcBef>
                        <a:spcAft>
                          <a:spcPts val="1000"/>
                        </a:spcAft>
                      </a:pPr>
                      <a:r>
                        <a:rPr lang="en-US" sz="1200">
                          <a:latin typeface="Times New Roman"/>
                          <a:ea typeface="Times New Roman"/>
                          <a:cs typeface="Times New Roman"/>
                        </a:rPr>
                        <a:t>31</a:t>
                      </a:r>
                      <a:endParaRPr lang="en-US" sz="1100">
                        <a:latin typeface="Calibri"/>
                        <a:ea typeface="Times New Roman"/>
                        <a:cs typeface="Times New Roman"/>
                      </a:endParaRPr>
                    </a:p>
                  </a:txBody>
                  <a:tcPr marL="68580" marR="68580" marT="0" marB="0"/>
                </a:tc>
                <a:tc>
                  <a:txBody>
                    <a:bodyPr/>
                    <a:lstStyle/>
                    <a:p>
                      <a:pPr marL="228600" marR="0">
                        <a:lnSpc>
                          <a:spcPct val="115000"/>
                        </a:lnSpc>
                        <a:spcBef>
                          <a:spcPts val="0"/>
                        </a:spcBef>
                        <a:spcAft>
                          <a:spcPts val="1000"/>
                        </a:spcAft>
                      </a:pPr>
                      <a:r>
                        <a:rPr lang="en-US" sz="1200">
                          <a:latin typeface="Times New Roman"/>
                          <a:ea typeface="Times New Roman"/>
                          <a:cs typeface="Times New Roman"/>
                        </a:rPr>
                        <a:t>392</a:t>
                      </a:r>
                      <a:endParaRPr lang="en-US" sz="1100">
                        <a:latin typeface="Calibri"/>
                        <a:ea typeface="Times New Roman"/>
                        <a:cs typeface="Times New Roman"/>
                      </a:endParaRPr>
                    </a:p>
                  </a:txBody>
                  <a:tcPr marL="68580" marR="68580" marT="0" marB="0"/>
                </a:tc>
              </a:tr>
              <a:tr h="370840">
                <a:tc>
                  <a:txBody>
                    <a:bodyPr/>
                    <a:lstStyle/>
                    <a:p>
                      <a:pPr marL="228600" marR="0">
                        <a:lnSpc>
                          <a:spcPct val="115000"/>
                        </a:lnSpc>
                        <a:spcBef>
                          <a:spcPts val="0"/>
                        </a:spcBef>
                        <a:spcAft>
                          <a:spcPts val="1000"/>
                        </a:spcAft>
                      </a:pPr>
                      <a:r>
                        <a:rPr lang="en-US" sz="1200">
                          <a:latin typeface="Times New Roman"/>
                          <a:ea typeface="Times New Roman"/>
                          <a:cs typeface="Times New Roman"/>
                        </a:rPr>
                        <a:t>Female</a:t>
                      </a:r>
                      <a:endParaRPr lang="en-US" sz="1100">
                        <a:latin typeface="Calibri"/>
                        <a:ea typeface="Times New Roman"/>
                        <a:cs typeface="Times New Roman"/>
                      </a:endParaRPr>
                    </a:p>
                  </a:txBody>
                  <a:tcPr marL="68580" marR="68580" marT="0" marB="0"/>
                </a:tc>
                <a:tc>
                  <a:txBody>
                    <a:bodyPr/>
                    <a:lstStyle/>
                    <a:p>
                      <a:pPr marL="228600" marR="0">
                        <a:lnSpc>
                          <a:spcPct val="115000"/>
                        </a:lnSpc>
                        <a:spcBef>
                          <a:spcPts val="0"/>
                        </a:spcBef>
                        <a:spcAft>
                          <a:spcPts val="1000"/>
                        </a:spcAft>
                      </a:pPr>
                      <a:r>
                        <a:rPr lang="en-US" sz="1200">
                          <a:latin typeface="Times New Roman"/>
                          <a:ea typeface="Times New Roman"/>
                          <a:cs typeface="Times New Roman"/>
                        </a:rPr>
                        <a:t>15</a:t>
                      </a:r>
                      <a:endParaRPr lang="en-US" sz="1100">
                        <a:latin typeface="Calibri"/>
                        <a:ea typeface="Times New Roman"/>
                        <a:cs typeface="Times New Roman"/>
                      </a:endParaRPr>
                    </a:p>
                  </a:txBody>
                  <a:tcPr marL="68580" marR="68580" marT="0" marB="0"/>
                </a:tc>
                <a:tc>
                  <a:txBody>
                    <a:bodyPr/>
                    <a:lstStyle/>
                    <a:p>
                      <a:pPr marL="228600" marR="0">
                        <a:lnSpc>
                          <a:spcPct val="115000"/>
                        </a:lnSpc>
                        <a:spcBef>
                          <a:spcPts val="0"/>
                        </a:spcBef>
                        <a:spcAft>
                          <a:spcPts val="1000"/>
                        </a:spcAft>
                      </a:pPr>
                      <a:r>
                        <a:rPr lang="en-US" sz="1200">
                          <a:latin typeface="Times New Roman"/>
                          <a:ea typeface="Times New Roman"/>
                          <a:cs typeface="Times New Roman"/>
                        </a:rPr>
                        <a:t>93</a:t>
                      </a:r>
                      <a:endParaRPr lang="en-US" sz="1100">
                        <a:latin typeface="Calibri"/>
                        <a:ea typeface="Times New Roman"/>
                        <a:cs typeface="Times New Roman"/>
                      </a:endParaRPr>
                    </a:p>
                  </a:txBody>
                  <a:tcPr marL="68580" marR="68580" marT="0" marB="0"/>
                </a:tc>
                <a:tc>
                  <a:txBody>
                    <a:bodyPr/>
                    <a:lstStyle/>
                    <a:p>
                      <a:pPr marL="228600" marR="0">
                        <a:lnSpc>
                          <a:spcPct val="115000"/>
                        </a:lnSpc>
                        <a:spcBef>
                          <a:spcPts val="0"/>
                        </a:spcBef>
                        <a:spcAft>
                          <a:spcPts val="1000"/>
                        </a:spcAft>
                      </a:pPr>
                      <a:r>
                        <a:rPr lang="en-US" sz="1200" dirty="0">
                          <a:latin typeface="Times New Roman"/>
                          <a:ea typeface="Times New Roman"/>
                          <a:cs typeface="Times New Roman"/>
                        </a:rPr>
                        <a:t>108</a:t>
                      </a:r>
                      <a:endParaRPr lang="en-US" sz="1100" dirty="0">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MEASUREMENT AND SCALING</a:t>
            </a:r>
            <a:endParaRPr lang="en-US" dirty="0"/>
          </a:p>
        </p:txBody>
      </p:sp>
      <p:sp>
        <p:nvSpPr>
          <p:cNvPr id="3" name="Content Placeholder 2"/>
          <p:cNvSpPr>
            <a:spLocks noGrp="1"/>
          </p:cNvSpPr>
          <p:nvPr>
            <p:ph sz="quarter" idx="1"/>
          </p:nvPr>
        </p:nvSpPr>
        <p:spPr/>
        <p:txBody>
          <a:bodyPr/>
          <a:lstStyle/>
          <a:p>
            <a:pPr>
              <a:buNone/>
            </a:pPr>
            <a:r>
              <a:rPr lang="en-US" b="1" dirty="0" smtClean="0"/>
              <a:t>MEASUREMENT</a:t>
            </a:r>
          </a:p>
          <a:p>
            <a:pPr>
              <a:buNone/>
            </a:pPr>
            <a:endParaRPr lang="en-US" dirty="0" smtClean="0"/>
          </a:p>
          <a:p>
            <a:pPr>
              <a:buNone/>
            </a:pPr>
            <a:r>
              <a:rPr lang="en-US" dirty="0" smtClean="0"/>
              <a:t>	Measurement is defined as assignment of numerals to objects / events according to rules or to represent amounts or degrees of a property possessed by all of the objects.</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Levels of Measurement</a:t>
            </a:r>
            <a:endParaRPr lang="en-US" dirty="0"/>
          </a:p>
        </p:txBody>
      </p:sp>
      <p:sp>
        <p:nvSpPr>
          <p:cNvPr id="3" name="Content Placeholder 2"/>
          <p:cNvSpPr>
            <a:spLocks noGrp="1"/>
          </p:cNvSpPr>
          <p:nvPr>
            <p:ph sz="quarter" idx="1"/>
          </p:nvPr>
        </p:nvSpPr>
        <p:spPr/>
        <p:txBody>
          <a:bodyPr/>
          <a:lstStyle/>
          <a:p>
            <a:pPr>
              <a:buNone/>
            </a:pPr>
            <a:endParaRPr lang="en-US" dirty="0" smtClean="0"/>
          </a:p>
          <a:p>
            <a:pPr>
              <a:buNone/>
            </a:pPr>
            <a:endParaRPr lang="en-US" dirty="0"/>
          </a:p>
        </p:txBody>
      </p:sp>
      <p:graphicFrame>
        <p:nvGraphicFramePr>
          <p:cNvPr id="4" name="Table 3"/>
          <p:cNvGraphicFramePr>
            <a:graphicFrameLocks noGrp="1"/>
          </p:cNvGraphicFramePr>
          <p:nvPr/>
        </p:nvGraphicFramePr>
        <p:xfrm>
          <a:off x="914400" y="1752600"/>
          <a:ext cx="7620000" cy="4038601"/>
        </p:xfrm>
        <a:graphic>
          <a:graphicData uri="http://schemas.openxmlformats.org/drawingml/2006/table">
            <a:tbl>
              <a:tblPr firstRow="1" bandRow="1">
                <a:tableStyleId>{5C22544A-7EE6-4342-B048-85BDC9FD1C3A}</a:tableStyleId>
              </a:tblPr>
              <a:tblGrid>
                <a:gridCol w="2540000"/>
                <a:gridCol w="2540000"/>
                <a:gridCol w="2540000"/>
              </a:tblGrid>
              <a:tr h="627272">
                <a:tc>
                  <a:txBody>
                    <a:bodyPr/>
                    <a:lstStyle/>
                    <a:p>
                      <a:pPr marL="0" marR="0" algn="ctr">
                        <a:lnSpc>
                          <a:spcPct val="150000"/>
                        </a:lnSpc>
                        <a:spcBef>
                          <a:spcPts val="0"/>
                        </a:spcBef>
                        <a:spcAft>
                          <a:spcPts val="0"/>
                        </a:spcAft>
                      </a:pPr>
                      <a:r>
                        <a:rPr lang="en-US" sz="1200" b="1" dirty="0">
                          <a:latin typeface="Times New Roman"/>
                          <a:ea typeface="Times New Roman"/>
                          <a:cs typeface="Times New Roman"/>
                        </a:rPr>
                        <a:t>Levels</a:t>
                      </a:r>
                      <a:endParaRPr lang="en-US" sz="1200" dirty="0">
                        <a:latin typeface="Times New Roman"/>
                        <a:ea typeface="Times New Roman"/>
                        <a:cs typeface="Times New Roman"/>
                      </a:endParaRPr>
                    </a:p>
                  </a:txBody>
                  <a:tcPr marL="68580" marR="68580" marT="0" marB="0" anchor="ctr"/>
                </a:tc>
                <a:tc>
                  <a:txBody>
                    <a:bodyPr/>
                    <a:lstStyle/>
                    <a:p>
                      <a:pPr marL="0" marR="0" algn="ctr">
                        <a:lnSpc>
                          <a:spcPct val="150000"/>
                        </a:lnSpc>
                        <a:spcBef>
                          <a:spcPts val="0"/>
                        </a:spcBef>
                        <a:spcAft>
                          <a:spcPts val="0"/>
                        </a:spcAft>
                      </a:pPr>
                      <a:r>
                        <a:rPr lang="en-US" sz="1200" b="1">
                          <a:latin typeface="Times New Roman"/>
                          <a:ea typeface="Times New Roman"/>
                          <a:cs typeface="Times New Roman"/>
                        </a:rPr>
                        <a:t>Characteristics</a:t>
                      </a:r>
                      <a:endParaRPr lang="en-US" sz="1200">
                        <a:latin typeface="Times New Roman"/>
                        <a:ea typeface="Times New Roman"/>
                        <a:cs typeface="Times New Roman"/>
                      </a:endParaRPr>
                    </a:p>
                  </a:txBody>
                  <a:tcPr marL="68580" marR="68580" marT="0" marB="0" anchor="ctr"/>
                </a:tc>
                <a:tc>
                  <a:txBody>
                    <a:bodyPr/>
                    <a:lstStyle/>
                    <a:p>
                      <a:pPr marL="0" marR="0" algn="ctr">
                        <a:lnSpc>
                          <a:spcPct val="150000"/>
                        </a:lnSpc>
                        <a:spcBef>
                          <a:spcPts val="0"/>
                        </a:spcBef>
                        <a:spcAft>
                          <a:spcPts val="0"/>
                        </a:spcAft>
                      </a:pPr>
                      <a:r>
                        <a:rPr lang="en-US" sz="1200" b="1">
                          <a:latin typeface="Times New Roman"/>
                          <a:ea typeface="Times New Roman"/>
                          <a:cs typeface="Times New Roman"/>
                        </a:rPr>
                        <a:t>Utility</a:t>
                      </a:r>
                      <a:endParaRPr lang="en-US" sz="1200">
                        <a:latin typeface="Times New Roman"/>
                        <a:ea typeface="Times New Roman"/>
                        <a:cs typeface="Times New Roman"/>
                      </a:endParaRPr>
                    </a:p>
                  </a:txBody>
                  <a:tcPr marL="68580" marR="68580" marT="0" marB="0" anchor="ctr"/>
                </a:tc>
              </a:tr>
              <a:tr h="627272">
                <a:tc>
                  <a:txBody>
                    <a:bodyPr/>
                    <a:lstStyle/>
                    <a:p>
                      <a:pPr marL="0" marR="0" algn="just">
                        <a:lnSpc>
                          <a:spcPct val="150000"/>
                        </a:lnSpc>
                        <a:spcBef>
                          <a:spcPts val="0"/>
                        </a:spcBef>
                        <a:spcAft>
                          <a:spcPts val="0"/>
                        </a:spcAft>
                      </a:pPr>
                      <a:r>
                        <a:rPr lang="en-US" sz="1200">
                          <a:latin typeface="Times New Roman"/>
                          <a:ea typeface="Times New Roman"/>
                          <a:cs typeface="Times New Roman"/>
                        </a:rPr>
                        <a:t>Nominal</a:t>
                      </a:r>
                    </a:p>
                  </a:txBody>
                  <a:tcPr marL="68580" marR="68580" marT="0" marB="0"/>
                </a:tc>
                <a:tc>
                  <a:txBody>
                    <a:bodyPr/>
                    <a:lstStyle/>
                    <a:p>
                      <a:pPr marL="0" marR="0" algn="just">
                        <a:lnSpc>
                          <a:spcPct val="150000"/>
                        </a:lnSpc>
                        <a:spcBef>
                          <a:spcPts val="0"/>
                        </a:spcBef>
                        <a:spcAft>
                          <a:spcPts val="0"/>
                        </a:spcAft>
                      </a:pPr>
                      <a:r>
                        <a:rPr lang="en-US" sz="1200">
                          <a:latin typeface="Times New Roman"/>
                          <a:ea typeface="Times New Roman"/>
                          <a:cs typeface="Times New Roman"/>
                        </a:rPr>
                        <a:t>No order, distance or origin</a:t>
                      </a:r>
                    </a:p>
                  </a:txBody>
                  <a:tcPr marL="68580" marR="68580" marT="0" marB="0"/>
                </a:tc>
                <a:tc>
                  <a:txBody>
                    <a:bodyPr/>
                    <a:lstStyle/>
                    <a:p>
                      <a:pPr marL="0" marR="0" algn="just">
                        <a:lnSpc>
                          <a:spcPct val="150000"/>
                        </a:lnSpc>
                        <a:spcBef>
                          <a:spcPts val="0"/>
                        </a:spcBef>
                        <a:spcAft>
                          <a:spcPts val="0"/>
                        </a:spcAft>
                      </a:pPr>
                      <a:r>
                        <a:rPr lang="en-US" sz="1200">
                          <a:latin typeface="Times New Roman"/>
                          <a:ea typeface="Times New Roman"/>
                          <a:cs typeface="Times New Roman"/>
                        </a:rPr>
                        <a:t>Determination of equality</a:t>
                      </a:r>
                    </a:p>
                  </a:txBody>
                  <a:tcPr marL="68580" marR="68580" marT="0" marB="0"/>
                </a:tc>
              </a:tr>
              <a:tr h="928019">
                <a:tc>
                  <a:txBody>
                    <a:bodyPr/>
                    <a:lstStyle/>
                    <a:p>
                      <a:pPr marL="0" marR="0" algn="just">
                        <a:lnSpc>
                          <a:spcPct val="150000"/>
                        </a:lnSpc>
                        <a:spcBef>
                          <a:spcPts val="0"/>
                        </a:spcBef>
                        <a:spcAft>
                          <a:spcPts val="0"/>
                        </a:spcAft>
                      </a:pPr>
                      <a:r>
                        <a:rPr lang="en-US" sz="1200">
                          <a:latin typeface="Times New Roman"/>
                          <a:ea typeface="Times New Roman"/>
                          <a:cs typeface="Times New Roman"/>
                        </a:rPr>
                        <a:t>Ordinal</a:t>
                      </a:r>
                    </a:p>
                  </a:txBody>
                  <a:tcPr marL="68580" marR="68580" marT="0" marB="0"/>
                </a:tc>
                <a:tc>
                  <a:txBody>
                    <a:bodyPr/>
                    <a:lstStyle/>
                    <a:p>
                      <a:pPr marL="0" marR="0" algn="just">
                        <a:lnSpc>
                          <a:spcPct val="150000"/>
                        </a:lnSpc>
                        <a:spcBef>
                          <a:spcPts val="0"/>
                        </a:spcBef>
                        <a:spcAft>
                          <a:spcPts val="0"/>
                        </a:spcAft>
                      </a:pPr>
                      <a:r>
                        <a:rPr lang="en-US" sz="1200">
                          <a:latin typeface="Times New Roman"/>
                          <a:ea typeface="Times New Roman"/>
                          <a:cs typeface="Times New Roman"/>
                        </a:rPr>
                        <a:t>Order but no distance or origin</a:t>
                      </a:r>
                    </a:p>
                  </a:txBody>
                  <a:tcPr marL="68580" marR="68580" marT="0" marB="0"/>
                </a:tc>
                <a:tc>
                  <a:txBody>
                    <a:bodyPr/>
                    <a:lstStyle/>
                    <a:p>
                      <a:pPr marL="0" marR="0" algn="just">
                        <a:lnSpc>
                          <a:spcPct val="150000"/>
                        </a:lnSpc>
                        <a:spcBef>
                          <a:spcPts val="0"/>
                        </a:spcBef>
                        <a:spcAft>
                          <a:spcPts val="0"/>
                        </a:spcAft>
                      </a:pPr>
                      <a:r>
                        <a:rPr lang="en-US" sz="1200">
                          <a:latin typeface="Times New Roman"/>
                          <a:ea typeface="Times New Roman"/>
                          <a:cs typeface="Times New Roman"/>
                        </a:rPr>
                        <a:t>Determination of less than or more than value</a:t>
                      </a:r>
                    </a:p>
                  </a:txBody>
                  <a:tcPr marL="68580" marR="68580" marT="0" marB="0"/>
                </a:tc>
              </a:tr>
              <a:tr h="928019">
                <a:tc>
                  <a:txBody>
                    <a:bodyPr/>
                    <a:lstStyle/>
                    <a:p>
                      <a:pPr marL="0" marR="0" algn="just">
                        <a:lnSpc>
                          <a:spcPct val="150000"/>
                        </a:lnSpc>
                        <a:spcBef>
                          <a:spcPts val="0"/>
                        </a:spcBef>
                        <a:spcAft>
                          <a:spcPts val="0"/>
                        </a:spcAft>
                      </a:pPr>
                      <a:r>
                        <a:rPr lang="en-US" sz="1200">
                          <a:latin typeface="Times New Roman"/>
                          <a:ea typeface="Times New Roman"/>
                          <a:cs typeface="Times New Roman"/>
                        </a:rPr>
                        <a:t>Interval</a:t>
                      </a:r>
                    </a:p>
                  </a:txBody>
                  <a:tcPr marL="68580" marR="68580" marT="0" marB="0"/>
                </a:tc>
                <a:tc>
                  <a:txBody>
                    <a:bodyPr/>
                    <a:lstStyle/>
                    <a:p>
                      <a:pPr marL="0" marR="0" algn="just">
                        <a:lnSpc>
                          <a:spcPct val="150000"/>
                        </a:lnSpc>
                        <a:spcBef>
                          <a:spcPts val="0"/>
                        </a:spcBef>
                        <a:spcAft>
                          <a:spcPts val="0"/>
                        </a:spcAft>
                      </a:pPr>
                      <a:r>
                        <a:rPr lang="en-US" sz="1200" dirty="0">
                          <a:latin typeface="Times New Roman"/>
                          <a:ea typeface="Times New Roman"/>
                          <a:cs typeface="Times New Roman"/>
                        </a:rPr>
                        <a:t>Both order and distance but no origin</a:t>
                      </a:r>
                    </a:p>
                  </a:txBody>
                  <a:tcPr marL="68580" marR="68580" marT="0" marB="0"/>
                </a:tc>
                <a:tc>
                  <a:txBody>
                    <a:bodyPr/>
                    <a:lstStyle/>
                    <a:p>
                      <a:pPr marL="0" marR="0" algn="just">
                        <a:lnSpc>
                          <a:spcPct val="150000"/>
                        </a:lnSpc>
                        <a:spcBef>
                          <a:spcPts val="0"/>
                        </a:spcBef>
                        <a:spcAft>
                          <a:spcPts val="0"/>
                        </a:spcAft>
                      </a:pPr>
                      <a:r>
                        <a:rPr lang="en-US" sz="1200">
                          <a:latin typeface="Times New Roman"/>
                          <a:ea typeface="Times New Roman"/>
                          <a:cs typeface="Times New Roman"/>
                        </a:rPr>
                        <a:t>Determination of equality of intervals / differences</a:t>
                      </a:r>
                    </a:p>
                  </a:txBody>
                  <a:tcPr marL="68580" marR="68580" marT="0" marB="0"/>
                </a:tc>
              </a:tr>
              <a:tr h="928019">
                <a:tc>
                  <a:txBody>
                    <a:bodyPr/>
                    <a:lstStyle/>
                    <a:p>
                      <a:pPr marL="0" marR="0" algn="just">
                        <a:lnSpc>
                          <a:spcPct val="150000"/>
                        </a:lnSpc>
                        <a:spcBef>
                          <a:spcPts val="0"/>
                        </a:spcBef>
                        <a:spcAft>
                          <a:spcPts val="0"/>
                        </a:spcAft>
                      </a:pPr>
                      <a:r>
                        <a:rPr lang="en-US" sz="1200">
                          <a:latin typeface="Times New Roman"/>
                          <a:ea typeface="Times New Roman"/>
                          <a:cs typeface="Times New Roman"/>
                        </a:rPr>
                        <a:t>Ratio</a:t>
                      </a:r>
                    </a:p>
                  </a:txBody>
                  <a:tcPr marL="68580" marR="68580" marT="0" marB="0"/>
                </a:tc>
                <a:tc>
                  <a:txBody>
                    <a:bodyPr/>
                    <a:lstStyle/>
                    <a:p>
                      <a:pPr marL="0" marR="0" algn="just">
                        <a:lnSpc>
                          <a:spcPct val="150000"/>
                        </a:lnSpc>
                        <a:spcBef>
                          <a:spcPts val="0"/>
                        </a:spcBef>
                        <a:spcAft>
                          <a:spcPts val="0"/>
                        </a:spcAft>
                      </a:pPr>
                      <a:r>
                        <a:rPr lang="en-US" sz="1200">
                          <a:latin typeface="Times New Roman"/>
                          <a:ea typeface="Times New Roman"/>
                          <a:cs typeface="Times New Roman"/>
                        </a:rPr>
                        <a:t>Order, distance and origin</a:t>
                      </a:r>
                    </a:p>
                  </a:txBody>
                  <a:tcPr marL="68580" marR="68580" marT="0" marB="0"/>
                </a:tc>
                <a:tc>
                  <a:txBody>
                    <a:bodyPr/>
                    <a:lstStyle/>
                    <a:p>
                      <a:pPr marL="0" marR="0" algn="just">
                        <a:lnSpc>
                          <a:spcPct val="150000"/>
                        </a:lnSpc>
                        <a:spcBef>
                          <a:spcPts val="0"/>
                        </a:spcBef>
                        <a:spcAft>
                          <a:spcPts val="0"/>
                        </a:spcAft>
                      </a:pPr>
                      <a:r>
                        <a:rPr lang="en-US" sz="1200" dirty="0">
                          <a:latin typeface="Times New Roman"/>
                          <a:ea typeface="Times New Roman"/>
                          <a:cs typeface="Times New Roman"/>
                        </a:rPr>
                        <a:t>Determination of equality of ratios</a:t>
                      </a:r>
                    </a:p>
                  </a:txBody>
                  <a:tcPr marL="68580" marR="6858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14400"/>
          </a:xfrm>
        </p:spPr>
        <p:txBody>
          <a:bodyPr>
            <a:normAutofit/>
          </a:bodyPr>
          <a:lstStyle/>
          <a:p>
            <a:r>
              <a:rPr lang="en-US" b="1" i="1" dirty="0" smtClean="0"/>
              <a:t>(</a:t>
            </a:r>
            <a:r>
              <a:rPr lang="en-US" b="1" i="1" dirty="0" err="1" smtClean="0"/>
              <a:t>i</a:t>
            </a:r>
            <a:r>
              <a:rPr lang="en-US" b="1" i="1" dirty="0" smtClean="0"/>
              <a:t>).	Nominal measurement: </a:t>
            </a:r>
            <a:endParaRPr lang="en-US" dirty="0"/>
          </a:p>
        </p:txBody>
      </p:sp>
      <p:sp>
        <p:nvSpPr>
          <p:cNvPr id="3" name="Content Placeholder 2"/>
          <p:cNvSpPr>
            <a:spLocks noGrp="1"/>
          </p:cNvSpPr>
          <p:nvPr>
            <p:ph sz="quarter" idx="1"/>
          </p:nvPr>
        </p:nvSpPr>
        <p:spPr>
          <a:xfrm>
            <a:off x="612648" y="1600200"/>
            <a:ext cx="8153400" cy="5029200"/>
          </a:xfrm>
        </p:spPr>
        <p:txBody>
          <a:bodyPr>
            <a:normAutofit fontScale="85000" lnSpcReduction="10000"/>
          </a:bodyPr>
          <a:lstStyle/>
          <a:p>
            <a:pPr>
              <a:buNone/>
            </a:pPr>
            <a:r>
              <a:rPr lang="en-US" dirty="0" smtClean="0"/>
              <a:t>	It is a scale in which the numbers or letters assigned to objects serve as labels for identification or classification. </a:t>
            </a:r>
          </a:p>
          <a:p>
            <a:pPr lvl="0"/>
            <a:r>
              <a:rPr lang="en-US" dirty="0" smtClean="0"/>
              <a:t>It is the simplest and lowest level of measurement</a:t>
            </a:r>
          </a:p>
          <a:p>
            <a:pPr lvl="0"/>
            <a:r>
              <a:rPr lang="en-US" dirty="0" smtClean="0"/>
              <a:t>It includes the classification of variables into several subclasses by assigning numerals or any other symbols to mutually exclusive sub classes. For example, gender is classified into male and female and the numeral 1 may be assigned to male and 2 to female. In the case of religion, Hindus may be assigned the numeral 1, Muslims 2, Christians 3, Sikhs 4, </a:t>
            </a:r>
            <a:r>
              <a:rPr lang="en-US" dirty="0" err="1" smtClean="0"/>
              <a:t>Jains</a:t>
            </a:r>
            <a:r>
              <a:rPr lang="en-US" dirty="0" smtClean="0"/>
              <a:t> 5 and others 6. Here, the numerals 1, 2, 3 etc are just labels and have no quantitative value.</a:t>
            </a:r>
          </a:p>
          <a:p>
            <a:pPr lvl="0"/>
            <a:r>
              <a:rPr lang="en-US" dirty="0" smtClean="0"/>
              <a:t>It indicates no order or distance relationship and has no arithmetic origin.</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Secondary data</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	</a:t>
            </a:r>
          </a:p>
          <a:p>
            <a:pPr>
              <a:buNone/>
            </a:pPr>
            <a:r>
              <a:rPr lang="en-US" dirty="0" smtClean="0"/>
              <a:t>	When an investigator (the student researcher) uses the data which have already been collected by others, such data are called secondary data. </a:t>
            </a:r>
          </a:p>
          <a:p>
            <a:pPr>
              <a:buNone/>
            </a:pPr>
            <a:endParaRPr lang="en-US" dirty="0" smtClean="0"/>
          </a:p>
          <a:p>
            <a:pPr>
              <a:buNone/>
            </a:pPr>
            <a:endParaRPr lang="en-US" dirty="0" smtClean="0"/>
          </a:p>
          <a:p>
            <a:pPr>
              <a:buNone/>
            </a:pPr>
            <a:r>
              <a:rPr lang="en-US" dirty="0" smtClean="0"/>
              <a:t>				</a:t>
            </a:r>
            <a:r>
              <a:rPr lang="en-US" sz="2000" dirty="0" smtClean="0">
                <a:solidFill>
                  <a:srgbClr val="FF0000"/>
                </a:solidFill>
              </a:rPr>
              <a:t>show tableno.8.1 on chapter 8</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(ii).     Ordinal measurement</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	It is a scale that arranges objects or alternatives according to their magnitudes. </a:t>
            </a:r>
          </a:p>
          <a:p>
            <a:pPr>
              <a:buNone/>
            </a:pPr>
            <a:endParaRPr lang="en-US" dirty="0" smtClean="0"/>
          </a:p>
          <a:p>
            <a:pPr lvl="0"/>
            <a:r>
              <a:rPr lang="en-US" dirty="0" smtClean="0"/>
              <a:t>In this measurement, objects/persons are placed in order by assigning ranks in ascending or descending order as 1</a:t>
            </a:r>
            <a:r>
              <a:rPr lang="en-US" baseline="30000" dirty="0" smtClean="0"/>
              <a:t>st</a:t>
            </a:r>
            <a:r>
              <a:rPr lang="en-US" dirty="0" smtClean="0"/>
              <a:t>, 2</a:t>
            </a:r>
            <a:r>
              <a:rPr lang="en-US" baseline="30000" dirty="0" smtClean="0"/>
              <a:t>nd</a:t>
            </a:r>
            <a:r>
              <a:rPr lang="en-US" dirty="0" smtClean="0"/>
              <a:t>, 3</a:t>
            </a:r>
            <a:r>
              <a:rPr lang="en-US" baseline="30000" dirty="0" smtClean="0"/>
              <a:t>rd</a:t>
            </a:r>
            <a:r>
              <a:rPr lang="en-US" dirty="0" smtClean="0"/>
              <a:t> and etc..</a:t>
            </a:r>
          </a:p>
          <a:p>
            <a:pPr>
              <a:buNone/>
            </a:pP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(iii).        Interval measurement</a:t>
            </a:r>
            <a:endParaRPr lang="en-US" dirty="0"/>
          </a:p>
        </p:txBody>
      </p:sp>
      <p:sp>
        <p:nvSpPr>
          <p:cNvPr id="3" name="Content Placeholder 2"/>
          <p:cNvSpPr>
            <a:spLocks noGrp="1"/>
          </p:cNvSpPr>
          <p:nvPr>
            <p:ph sz="quarter" idx="1"/>
          </p:nvPr>
        </p:nvSpPr>
        <p:spPr/>
        <p:txBody>
          <a:bodyPr/>
          <a:lstStyle/>
          <a:p>
            <a:pPr>
              <a:buNone/>
            </a:pPr>
            <a:r>
              <a:rPr lang="en-US" dirty="0" smtClean="0"/>
              <a:t>	It is a scale that arranges objects or alternatives according to their magnitudes and also differentiates this ordered arrangement in units of equal interval. </a:t>
            </a:r>
          </a:p>
          <a:p>
            <a:pPr>
              <a:buNone/>
            </a:pPr>
            <a:endParaRPr lang="en-US" dirty="0" smtClean="0"/>
          </a:p>
          <a:p>
            <a:pPr>
              <a:buNone/>
            </a:pPr>
            <a:r>
              <a:rPr lang="en-US" dirty="0" smtClean="0"/>
              <a:t>	In addition to the features of nominal and ordinal levels, interval measurement has the concept of equality of interval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(iv).          Ratio Measurement:</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	It is a scale having absolute rather than relative quantities and possessing an absolute zero. </a:t>
            </a:r>
          </a:p>
          <a:p>
            <a:pPr>
              <a:buNone/>
            </a:pPr>
            <a:endParaRPr lang="en-US" dirty="0" smtClean="0"/>
          </a:p>
          <a:p>
            <a:pPr lvl="0">
              <a:buNone/>
            </a:pPr>
            <a:r>
              <a:rPr lang="en-US" dirty="0" smtClean="0"/>
              <a:t>	This is the highest and most ideal level of measurement. Foot-scale is the typical example. Those properties which have natural or absolute zero, such as weight, height, distance, area, money value, population, rate of return and etc can be measured.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Scaling (Attitude Scaling)</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dirty="0" smtClean="0"/>
              <a:t>	Scaling is a branch of measurement that involves construction of an instrument that associates qualitative constructs with quantitative metric units.</a:t>
            </a:r>
          </a:p>
          <a:p>
            <a:pPr>
              <a:buNone/>
            </a:pPr>
            <a:r>
              <a:rPr lang="en-US" dirty="0" smtClean="0"/>
              <a:t> 	Scaling is evolved out of efforts in psychology and education to measure </a:t>
            </a:r>
            <a:r>
              <a:rPr lang="en-US" dirty="0" err="1" smtClean="0"/>
              <a:t>unmeasurable</a:t>
            </a:r>
            <a:r>
              <a:rPr lang="en-US" dirty="0" smtClean="0"/>
              <a:t> constructs such as self-esteem, motivation, leadership etc., </a:t>
            </a:r>
          </a:p>
          <a:p>
            <a:pPr>
              <a:buNone/>
            </a:pPr>
            <a:r>
              <a:rPr lang="en-US" dirty="0" smtClean="0"/>
              <a:t>	It is a procedure to assign numbers (or symbols) to a property of objects to impart some of the characteristics of numbers to the properties in question.</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 Techniques</a:t>
            </a:r>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	To measure concepts, attitudes or opinions questioning is a widely used method. </a:t>
            </a:r>
          </a:p>
          <a:p>
            <a:pPr>
              <a:buNone/>
            </a:pPr>
            <a:r>
              <a:rPr lang="en-US" dirty="0" smtClean="0"/>
              <a:t>	When a manager is asked his views on a particular employee, the response could be ‘a good worker’, ‘a troublemaker’, ‘a union activist’, ‘reliable’, ‘a fast worker’ or ‘always a latecomer’. </a:t>
            </a:r>
          </a:p>
          <a:p>
            <a:pPr>
              <a:buNone/>
            </a:pPr>
            <a:r>
              <a:rPr lang="en-US" dirty="0" smtClean="0"/>
              <a:t>	But this type of response is of limited value to the researcher. To improve the usefulness of such replies quantification is necessary. To quantify dimensions that are essentially qualitative rating scales or ranking sales are used.</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Rating scales</a:t>
            </a:r>
            <a:endParaRPr lang="en-US" dirty="0"/>
          </a:p>
        </p:txBody>
      </p:sp>
      <p:sp>
        <p:nvSpPr>
          <p:cNvPr id="3" name="Content Placeholder 2"/>
          <p:cNvSpPr>
            <a:spLocks noGrp="1"/>
          </p:cNvSpPr>
          <p:nvPr>
            <p:ph sz="quarter" idx="1"/>
          </p:nvPr>
        </p:nvSpPr>
        <p:spPr/>
        <p:txBody>
          <a:bodyPr>
            <a:normAutofit lnSpcReduction="10000"/>
          </a:bodyPr>
          <a:lstStyle/>
          <a:p>
            <a:pPr lvl="0"/>
            <a:r>
              <a:rPr lang="en-US" dirty="0" smtClean="0"/>
              <a:t>Rating scales are used to judge properties of objects without reference to other similar objects.</a:t>
            </a:r>
          </a:p>
          <a:p>
            <a:pPr lvl="0"/>
            <a:r>
              <a:rPr lang="en-US" dirty="0" smtClean="0"/>
              <a:t>The ratings may be ‘like-dislike’, ‘good - average-bad’, ‘always – often –sometimes - rarely’ or ‘strongly agree – agree - no idea - disagree or strongly disagree’.</a:t>
            </a:r>
          </a:p>
          <a:p>
            <a:pPr lvl="0"/>
            <a:r>
              <a:rPr lang="en-US" dirty="0" smtClean="0"/>
              <a:t>There is no conclusive support for choosing a three-point scale over scales with five or more points. The most widely used scales range from three to seven points.</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 Simple category scale:</a:t>
            </a:r>
            <a:endParaRPr lang="en-US" dirty="0"/>
          </a:p>
        </p:txBody>
      </p:sp>
      <p:sp>
        <p:nvSpPr>
          <p:cNvPr id="3" name="Content Placeholder 2"/>
          <p:cNvSpPr>
            <a:spLocks noGrp="1"/>
          </p:cNvSpPr>
          <p:nvPr>
            <p:ph sz="quarter" idx="1"/>
          </p:nvPr>
        </p:nvSpPr>
        <p:spPr/>
        <p:txBody>
          <a:bodyPr/>
          <a:lstStyle/>
          <a:p>
            <a:pPr>
              <a:buNone/>
            </a:pPr>
            <a:r>
              <a:rPr lang="en-US" dirty="0" smtClean="0"/>
              <a:t>	This scale has two response choices. The choices could be ‘yes’ or ‘no’, ‘important’ or ‘unimportant’, ‘agree’ or ‘disagree’ and etc. </a:t>
            </a:r>
          </a:p>
          <a:p>
            <a:pPr>
              <a:buNone/>
            </a:pPr>
            <a:r>
              <a:rPr lang="en-US" dirty="0" smtClean="0"/>
              <a:t>	</a:t>
            </a:r>
          </a:p>
          <a:p>
            <a:pPr>
              <a:buNone/>
            </a:pPr>
            <a:r>
              <a:rPr lang="en-US" dirty="0" smtClean="0"/>
              <a:t>	This produces nominal data (e.g.) ‘I plan to join only a premier management institute” : Say ‘Yes’ or  ‘No’.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(b) Category scale:</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It is an attitude scale consisting of several response categories to provide the respondent with alternative ratings. Example: How often is your manager friendly?  very often – often – </a:t>
            </a:r>
            <a:r>
              <a:rPr lang="en-US" dirty="0" err="1" smtClean="0"/>
              <a:t>sometims</a:t>
            </a:r>
            <a:r>
              <a:rPr lang="en-US" dirty="0" smtClean="0"/>
              <a:t> – rarely – never . </a:t>
            </a:r>
          </a:p>
          <a:p>
            <a:r>
              <a:rPr lang="en-US" dirty="0" smtClean="0"/>
              <a:t>Some of the category scale are : </a:t>
            </a:r>
          </a:p>
          <a:p>
            <a:pPr>
              <a:buNone/>
            </a:pPr>
            <a:r>
              <a:rPr lang="en-US" dirty="0" smtClean="0"/>
              <a:t>	Quality: Excellent – Good – Fair – Poor. </a:t>
            </a:r>
          </a:p>
          <a:p>
            <a:pPr>
              <a:buNone/>
            </a:pPr>
            <a:r>
              <a:rPr lang="en-US" dirty="0" smtClean="0"/>
              <a:t>	Importance: Very Important – Fairly important – Neutral – Not so important – Not  at all important </a:t>
            </a:r>
          </a:p>
          <a:p>
            <a:pPr>
              <a:buNone/>
            </a:pPr>
            <a:r>
              <a:rPr lang="en-US" dirty="0" smtClean="0"/>
              <a:t>	Satisfaction: Very satisfied – Satisfied – Somewhat Satisfied – Not at all satisfied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linds(horizontal)">
                                      <p:cBhvr>
                                        <p:cTn id="20" dur="500"/>
                                        <p:tgtEl>
                                          <p:spTgt spid="3">
                                            <p:txEl>
                                              <p:pRg st="2" end="2"/>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linds(horizontal)">
                                      <p:cBhvr>
                                        <p:cTn id="23" dur="500"/>
                                        <p:tgtEl>
                                          <p:spTgt spid="3">
                                            <p:txEl>
                                              <p:pRg st="3" end="3"/>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linds(horizontal)">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(c) Multiple choices – Single response scale:</a:t>
            </a:r>
            <a:endParaRPr lang="en-US" dirty="0"/>
          </a:p>
        </p:txBody>
      </p:sp>
      <p:sp>
        <p:nvSpPr>
          <p:cNvPr id="3" name="Content Placeholder 2"/>
          <p:cNvSpPr>
            <a:spLocks noGrp="1"/>
          </p:cNvSpPr>
          <p:nvPr>
            <p:ph sz="quarter" idx="1"/>
          </p:nvPr>
        </p:nvSpPr>
        <p:spPr/>
        <p:txBody>
          <a:bodyPr>
            <a:normAutofit/>
          </a:bodyPr>
          <a:lstStyle/>
          <a:p>
            <a:r>
              <a:rPr lang="en-US" dirty="0" smtClean="0"/>
              <a:t>This scale is appropriate when there are multiple options available for the respondent and only one answer is sought. </a:t>
            </a:r>
          </a:p>
          <a:p>
            <a:r>
              <a:rPr lang="en-US" dirty="0" smtClean="0"/>
              <a:t>(</a:t>
            </a:r>
            <a:r>
              <a:rPr lang="en-US" dirty="0" err="1" smtClean="0"/>
              <a:t>e.g</a:t>
            </a:r>
            <a:r>
              <a:rPr lang="en-US" dirty="0" smtClean="0"/>
              <a:t>). “which magazine do you read often for business news?” Tick (√) any one</a:t>
            </a:r>
          </a:p>
          <a:p>
            <a:pPr>
              <a:buNone/>
            </a:pPr>
            <a:r>
              <a:rPr lang="en-US" dirty="0" smtClean="0"/>
              <a:t>	Business India	Business Today	Business Week</a:t>
            </a:r>
          </a:p>
          <a:p>
            <a:pPr>
              <a:buNone/>
            </a:pPr>
            <a:r>
              <a:rPr lang="en-US" dirty="0" smtClean="0"/>
              <a:t>	Business World	Business Standard		Other (Specify)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linds(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linds(horizontal)">
                                      <p:cBhvr>
                                        <p:cTn id="22" dur="500"/>
                                        <p:tgtEl>
                                          <p:spTgt spid="3">
                                            <p:txEl>
                                              <p:pRg st="1" end="1"/>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linds(horizontal)">
                                      <p:cBhvr>
                                        <p:cTn id="25" dur="500"/>
                                        <p:tgtEl>
                                          <p:spTgt spid="3">
                                            <p:txEl>
                                              <p:pRg st="2" end="2"/>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linds(horizontal)">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(d) Multiple choice – multiple response scale:</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As a variation of the above scale, this scale allows the respondent to select one or several alternatives</a:t>
            </a:r>
            <a:r>
              <a:rPr lang="en-US" i="1" dirty="0" smtClean="0"/>
              <a:t>. </a:t>
            </a:r>
          </a:p>
          <a:p>
            <a:r>
              <a:rPr lang="en-US" i="1" dirty="0" smtClean="0"/>
              <a:t>(</a:t>
            </a:r>
            <a:r>
              <a:rPr lang="en-US" i="1" dirty="0" err="1" smtClean="0"/>
              <a:t>e.g</a:t>
            </a:r>
            <a:r>
              <a:rPr lang="en-US" i="1" dirty="0" smtClean="0"/>
              <a:t>).</a:t>
            </a:r>
            <a:r>
              <a:rPr lang="en-US" dirty="0" smtClean="0"/>
              <a:t> Check any of the following books you consulted to prepare for Organizational </a:t>
            </a:r>
            <a:r>
              <a:rPr lang="en-US" dirty="0" err="1" smtClean="0"/>
              <a:t>Behaviour</a:t>
            </a:r>
            <a:r>
              <a:rPr lang="en-US" dirty="0" smtClean="0"/>
              <a:t> examination.</a:t>
            </a:r>
          </a:p>
          <a:p>
            <a:pPr>
              <a:buNone/>
            </a:pPr>
            <a:r>
              <a:rPr lang="en-US" dirty="0" smtClean="0"/>
              <a:t>	O.B.  By Fred </a:t>
            </a:r>
            <a:r>
              <a:rPr lang="en-US" dirty="0" err="1" smtClean="0"/>
              <a:t>Luthans</a:t>
            </a:r>
            <a:endParaRPr lang="en-US" dirty="0" smtClean="0"/>
          </a:p>
          <a:p>
            <a:pPr>
              <a:buNone/>
            </a:pPr>
            <a:r>
              <a:rPr lang="en-US" dirty="0" smtClean="0"/>
              <a:t>	O.B.  By </a:t>
            </a:r>
            <a:r>
              <a:rPr lang="en-US" dirty="0" err="1" smtClean="0"/>
              <a:t>Kieth</a:t>
            </a:r>
            <a:r>
              <a:rPr lang="en-US" dirty="0" smtClean="0"/>
              <a:t> Davis</a:t>
            </a:r>
          </a:p>
          <a:p>
            <a:pPr>
              <a:buNone/>
            </a:pPr>
            <a:r>
              <a:rPr lang="en-US" dirty="0" smtClean="0"/>
              <a:t>	O.B.  By </a:t>
            </a:r>
            <a:r>
              <a:rPr lang="en-US" dirty="0" err="1" smtClean="0"/>
              <a:t>Stephen.P.Robbins</a:t>
            </a:r>
            <a:endParaRPr lang="en-US" dirty="0" smtClean="0"/>
          </a:p>
          <a:p>
            <a:pPr>
              <a:buNone/>
            </a:pPr>
            <a:r>
              <a:rPr lang="en-US" dirty="0" smtClean="0"/>
              <a:t>	O.B.  By </a:t>
            </a:r>
            <a:r>
              <a:rPr lang="en-US" dirty="0" err="1" smtClean="0"/>
              <a:t>McShane</a:t>
            </a:r>
            <a:endParaRPr lang="en-US" dirty="0" smtClean="0"/>
          </a:p>
          <a:p>
            <a:pPr>
              <a:buNone/>
            </a:pPr>
            <a:r>
              <a:rPr lang="en-US" dirty="0" smtClean="0"/>
              <a:t>	O.B.  By L M Prasad</a:t>
            </a:r>
          </a:p>
          <a:p>
            <a:pPr>
              <a:buNone/>
            </a:pPr>
            <a:r>
              <a:rPr lang="en-US" dirty="0" smtClean="0"/>
              <a:t>	Other (Specify).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linds(horizontal)">
                                      <p:cBhvr>
                                        <p:cTn id="20" dur="500"/>
                                        <p:tgtEl>
                                          <p:spTgt spid="3">
                                            <p:txEl>
                                              <p:pRg st="2" end="2"/>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linds(horizontal)">
                                      <p:cBhvr>
                                        <p:cTn id="23" dur="500"/>
                                        <p:tgtEl>
                                          <p:spTgt spid="3">
                                            <p:txEl>
                                              <p:pRg st="3" end="3"/>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linds(horizontal)">
                                      <p:cBhvr>
                                        <p:cTn id="26" dur="500"/>
                                        <p:tgtEl>
                                          <p:spTgt spid="3">
                                            <p:txEl>
                                              <p:pRg st="4" end="4"/>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blinds(horizontal)">
                                      <p:cBhvr>
                                        <p:cTn id="29" dur="500"/>
                                        <p:tgtEl>
                                          <p:spTgt spid="3">
                                            <p:txEl>
                                              <p:pRg st="5" end="5"/>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linds(horizontal)">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Data</a:t>
            </a:r>
            <a:endParaRPr lang="en-US" dirty="0"/>
          </a:p>
        </p:txBody>
      </p:sp>
      <p:sp>
        <p:nvSpPr>
          <p:cNvPr id="3" name="Content Placeholder 2"/>
          <p:cNvSpPr>
            <a:spLocks noGrp="1"/>
          </p:cNvSpPr>
          <p:nvPr>
            <p:ph sz="quarter" idx="1"/>
          </p:nvPr>
        </p:nvSpPr>
        <p:spPr/>
        <p:txBody>
          <a:bodyPr/>
          <a:lstStyle/>
          <a:p>
            <a:r>
              <a:rPr lang="en-US" dirty="0" smtClean="0"/>
              <a:t>Primary data are collected directly by the researcher from the original sources. In primary data collection the researcher can collect the required data according to his research needs. He can collect them when he wants them and in the form he needs them. </a:t>
            </a:r>
          </a:p>
          <a:p>
            <a:r>
              <a:rPr lang="en-US" dirty="0" smtClean="0"/>
              <a:t>Primary data collection is costly and time-consuming.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(e) </a:t>
            </a:r>
            <a:r>
              <a:rPr lang="en-US" i="1" dirty="0" err="1" smtClean="0"/>
              <a:t>Likert</a:t>
            </a:r>
            <a:r>
              <a:rPr lang="en-US" i="1" dirty="0" smtClean="0"/>
              <a:t> Scale:</a:t>
            </a:r>
            <a:endParaRPr lang="en-US" dirty="0"/>
          </a:p>
        </p:txBody>
      </p:sp>
      <p:sp>
        <p:nvSpPr>
          <p:cNvPr id="3" name="Content Placeholder 2"/>
          <p:cNvSpPr>
            <a:spLocks noGrp="1"/>
          </p:cNvSpPr>
          <p:nvPr>
            <p:ph sz="quarter" idx="1"/>
          </p:nvPr>
        </p:nvSpPr>
        <p:spPr/>
        <p:txBody>
          <a:bodyPr>
            <a:normAutofit/>
          </a:bodyPr>
          <a:lstStyle/>
          <a:p>
            <a:r>
              <a:rPr lang="en-US" dirty="0" smtClean="0"/>
              <a:t>It is a measure of attitudes designed to allow respondents to indicate how strongly that agree or disagree with carefully constructed statements that range from very positive to very negative. </a:t>
            </a:r>
          </a:p>
          <a:p>
            <a:endParaRPr lang="en-US" dirty="0" smtClean="0"/>
          </a:p>
          <a:p>
            <a:r>
              <a:rPr lang="en-US" i="1" dirty="0" smtClean="0"/>
              <a:t>(e.g.)</a:t>
            </a:r>
            <a:r>
              <a:rPr lang="en-US" dirty="0" smtClean="0"/>
              <a:t> “Assignment is the best way of measuring management students’ potential”</a:t>
            </a:r>
          </a:p>
          <a:p>
            <a:pPr>
              <a:buNone/>
            </a:pPr>
            <a:r>
              <a:rPr lang="en-US" dirty="0" smtClean="0"/>
              <a:t>	</a:t>
            </a:r>
            <a:r>
              <a:rPr lang="en-US" sz="2000" dirty="0" smtClean="0"/>
              <a:t>Strongly Agree    </a:t>
            </a:r>
            <a:r>
              <a:rPr lang="en-US" sz="2000" dirty="0" err="1" smtClean="0"/>
              <a:t>Agree</a:t>
            </a:r>
            <a:r>
              <a:rPr lang="en-US" sz="2000" dirty="0" smtClean="0"/>
              <a:t>    No Idea    Disagree     Strongly Agree</a:t>
            </a:r>
          </a:p>
          <a:p>
            <a:pPr>
              <a:buNone/>
            </a:pPr>
            <a:r>
              <a:rPr lang="en-US" sz="2000" dirty="0" smtClean="0"/>
              <a:t>		5	        4	        3	            2	       1</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(f) Semantic differential scale:</a:t>
            </a:r>
            <a:endParaRPr lang="en-US" dirty="0"/>
          </a:p>
        </p:txBody>
      </p:sp>
      <p:sp>
        <p:nvSpPr>
          <p:cNvPr id="3" name="Content Placeholder 2"/>
          <p:cNvSpPr>
            <a:spLocks noGrp="1"/>
          </p:cNvSpPr>
          <p:nvPr>
            <p:ph sz="quarter" idx="1"/>
          </p:nvPr>
        </p:nvSpPr>
        <p:spPr/>
        <p:txBody>
          <a:bodyPr>
            <a:normAutofit fontScale="55000" lnSpcReduction="20000"/>
          </a:bodyPr>
          <a:lstStyle/>
          <a:p>
            <a:r>
              <a:rPr lang="en-US" dirty="0" smtClean="0"/>
              <a:t>It is an attitude measure consisting of a series of seven-point bipolar rating scales allowing responses to a concept. This scale measures the psychological meanings of an attitude. </a:t>
            </a:r>
          </a:p>
          <a:p>
            <a:endParaRPr lang="en-US" dirty="0" smtClean="0"/>
          </a:p>
          <a:p>
            <a:r>
              <a:rPr lang="en-US" i="1" dirty="0" smtClean="0"/>
              <a:t>(</a:t>
            </a:r>
            <a:r>
              <a:rPr lang="en-US" i="1" dirty="0" err="1" smtClean="0"/>
              <a:t>e.g</a:t>
            </a:r>
            <a:r>
              <a:rPr lang="en-US" i="1" dirty="0" smtClean="0"/>
              <a:t>).</a:t>
            </a:r>
            <a:r>
              <a:rPr lang="en-US" dirty="0" smtClean="0"/>
              <a:t> The semantic differential scale items for analyzing candidates for leadership position are shown below:</a:t>
            </a:r>
          </a:p>
          <a:p>
            <a:pPr>
              <a:buNone/>
            </a:pPr>
            <a:r>
              <a:rPr lang="en-US" dirty="0" smtClean="0"/>
              <a:t>	Successful     3         2     1	   0 	-1	- 2 	-3 	Unsuccessful</a:t>
            </a:r>
          </a:p>
          <a:p>
            <a:pPr>
              <a:buNone/>
            </a:pPr>
            <a:r>
              <a:rPr lang="en-US" dirty="0" smtClean="0"/>
              <a:t>	Progressive  3          2     1	   0 	-1	 -2 	-3	Regressive	 </a:t>
            </a:r>
          </a:p>
          <a:p>
            <a:pPr>
              <a:buNone/>
            </a:pPr>
            <a:r>
              <a:rPr lang="en-US" dirty="0" smtClean="0"/>
              <a:t>	Strong	        3          2     1	   0 	-1	 -2 	-3	Weak</a:t>
            </a:r>
          </a:p>
          <a:p>
            <a:pPr>
              <a:buNone/>
            </a:pPr>
            <a:r>
              <a:rPr lang="en-US" dirty="0" smtClean="0"/>
              <a:t>	Active 	        3	   2     1	   0 	-1	 -2 	-3	passive</a:t>
            </a:r>
          </a:p>
          <a:p>
            <a:pPr>
              <a:buNone/>
            </a:pPr>
            <a:r>
              <a:rPr lang="en-US" dirty="0" smtClean="0"/>
              <a:t>	Fast	        3	   2     1	   0 	-1	 -2 	-3	Slow</a:t>
            </a:r>
          </a:p>
          <a:p>
            <a:pPr>
              <a:buNone/>
            </a:pPr>
            <a:r>
              <a:rPr lang="en-US" dirty="0" smtClean="0"/>
              <a:t>	True	        3	   2     1	   0 	-1	 -2 	-3	False	</a:t>
            </a:r>
          </a:p>
          <a:p>
            <a:pPr>
              <a:buNone/>
            </a:pPr>
            <a:r>
              <a:rPr lang="en-US" dirty="0" smtClean="0"/>
              <a:t>	Sociable      3	   2     1	   0 	-1	 -2 	-3	Unsociable</a:t>
            </a:r>
          </a:p>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(g) Numerical Scales:</a:t>
            </a:r>
            <a:endParaRPr lang="en-US" dirty="0"/>
          </a:p>
        </p:txBody>
      </p:sp>
      <p:sp>
        <p:nvSpPr>
          <p:cNvPr id="3" name="Content Placeholder 2"/>
          <p:cNvSpPr>
            <a:spLocks noGrp="1"/>
          </p:cNvSpPr>
          <p:nvPr>
            <p:ph sz="quarter" idx="1"/>
          </p:nvPr>
        </p:nvSpPr>
        <p:spPr/>
        <p:txBody>
          <a:bodyPr>
            <a:normAutofit/>
          </a:bodyPr>
          <a:lstStyle/>
          <a:p>
            <a:r>
              <a:rPr lang="en-US" dirty="0" smtClean="0"/>
              <a:t>This scale is similar to semantic differential scale except that it uses numbers instead of verbal descriptions as response options to identify response positions. They have equal intervals. The extreme points are labeled by verbal anchors. Numeric scales are often 5-point scales. </a:t>
            </a:r>
          </a:p>
          <a:p>
            <a:r>
              <a:rPr lang="en-US" i="1" dirty="0" smtClean="0"/>
              <a:t>(</a:t>
            </a:r>
            <a:r>
              <a:rPr lang="en-US" i="1" dirty="0" err="1" smtClean="0"/>
              <a:t>e.g</a:t>
            </a:r>
            <a:r>
              <a:rPr lang="en-US" i="1" dirty="0" smtClean="0"/>
              <a:t>).</a:t>
            </a:r>
            <a:r>
              <a:rPr lang="en-US" dirty="0" smtClean="0"/>
              <a:t> Performance appraisal can be done on a Numerical scale.</a:t>
            </a:r>
          </a:p>
          <a:p>
            <a:r>
              <a:rPr lang="en-US" sz="1600" dirty="0" smtClean="0"/>
              <a:t>Extremely Favorable     </a:t>
            </a:r>
            <a:r>
              <a:rPr lang="en-US" sz="1600" b="1" dirty="0" smtClean="0"/>
              <a:t>5	4	3	2           1    </a:t>
            </a:r>
            <a:r>
              <a:rPr lang="en-US" sz="1600" dirty="0" smtClean="0"/>
              <a:t>Extremely Unfavorable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linds(horizontal)">
                                      <p:cBhvr>
                                        <p:cTn id="2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(h) Multiple rating lists:</a:t>
            </a:r>
            <a:endParaRPr lang="en-US" dirty="0"/>
          </a:p>
        </p:txBody>
      </p:sp>
      <p:sp>
        <p:nvSpPr>
          <p:cNvPr id="3" name="Content Placeholder 2"/>
          <p:cNvSpPr>
            <a:spLocks noGrp="1"/>
          </p:cNvSpPr>
          <p:nvPr>
            <p:ph sz="quarter" idx="1"/>
          </p:nvPr>
        </p:nvSpPr>
        <p:spPr/>
        <p:txBody>
          <a:bodyPr>
            <a:normAutofit fontScale="62500" lnSpcReduction="20000"/>
          </a:bodyPr>
          <a:lstStyle/>
          <a:p>
            <a:r>
              <a:rPr lang="en-US" dirty="0" smtClean="0"/>
              <a:t>It is similar to numerical scale, but differs in two aspects; one, it accepts a circled response from the respondent and second the layout allows visualization of the results. </a:t>
            </a:r>
          </a:p>
          <a:p>
            <a:r>
              <a:rPr lang="en-US" i="1" dirty="0" smtClean="0"/>
              <a:t>e.g.</a:t>
            </a:r>
            <a:r>
              <a:rPr lang="en-US" dirty="0" smtClean="0"/>
              <a:t> To find out the relative importance of the various characteristics of the after-sales service of a two-wheeler manufacturer the scale could be as follows:</a:t>
            </a:r>
          </a:p>
          <a:p>
            <a:r>
              <a:rPr lang="en-US" dirty="0" smtClean="0"/>
              <a:t>“Please indicate how important or unimportant each service characteristic is”</a:t>
            </a:r>
          </a:p>
          <a:p>
            <a:endParaRPr lang="en-US" dirty="0" smtClean="0"/>
          </a:p>
          <a:p>
            <a:pPr>
              <a:buNone/>
            </a:pPr>
            <a:r>
              <a:rPr lang="en-US" dirty="0" smtClean="0"/>
              <a:t>	Fast and reliable repair    Important    7    6    5    4   3     2    1   Unimportant</a:t>
            </a:r>
          </a:p>
          <a:p>
            <a:pPr>
              <a:buNone/>
            </a:pPr>
            <a:r>
              <a:rPr lang="en-US" sz="2600" dirty="0" smtClean="0"/>
              <a:t>	Service at customers’ place     </a:t>
            </a:r>
            <a:r>
              <a:rPr lang="en-US" dirty="0" smtClean="0"/>
              <a:t>Important    7    6    5    4   3     2    1   Unimportant		</a:t>
            </a:r>
          </a:p>
          <a:p>
            <a:pPr>
              <a:buNone/>
            </a:pPr>
            <a:r>
              <a:rPr lang="en-US" sz="1900" dirty="0" smtClean="0"/>
              <a:t>	Knowledge and skill of technicians</a:t>
            </a:r>
            <a:r>
              <a:rPr lang="en-US" dirty="0" smtClean="0"/>
              <a:t>	Important    7    6    5    4   3     2    1   Unimportant	</a:t>
            </a:r>
          </a:p>
          <a:p>
            <a:pPr>
              <a:buNone/>
            </a:pPr>
            <a:r>
              <a:rPr lang="en-US" dirty="0" smtClean="0"/>
              <a:t>	Genuineness of spares	Important    7    6    5    4   3     2    1   Unimportant	</a:t>
            </a:r>
          </a:p>
          <a:p>
            <a:pPr>
              <a:buNone/>
            </a:pPr>
            <a:r>
              <a:rPr lang="en-US" dirty="0" smtClean="0"/>
              <a:t>	Repair charges		Important    7    6    5    4   3     2    1   Unimportant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linds(horizontal)">
                                      <p:cBhvr>
                                        <p:cTn id="20" dur="500"/>
                                        <p:tgtEl>
                                          <p:spTgt spid="3">
                                            <p:txEl>
                                              <p:pRg st="2" end="2"/>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500"/>
                                        <p:tgtEl>
                                          <p:spTgt spid="3">
                                            <p:txEl>
                                              <p:pRg st="5" end="5"/>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linds(horizontal)">
                                      <p:cBhvr>
                                        <p:cTn id="29" dur="500"/>
                                        <p:tgtEl>
                                          <p:spTgt spid="3">
                                            <p:txEl>
                                              <p:pRg st="6" end="6"/>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linds(horizontal)">
                                      <p:cBhvr>
                                        <p:cTn id="32" dur="500"/>
                                        <p:tgtEl>
                                          <p:spTgt spid="3">
                                            <p:txEl>
                                              <p:pRg st="7" end="7"/>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blinds(horizontal)">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t>
            </a:r>
            <a:r>
              <a:rPr lang="en-US" i="1" dirty="0" err="1" smtClean="0"/>
              <a:t>i</a:t>
            </a:r>
            <a:r>
              <a:rPr lang="en-US" i="1" dirty="0" smtClean="0"/>
              <a:t>) Fixed or Constant Sum Scale:</a:t>
            </a:r>
            <a:endParaRPr lang="en-US" dirty="0"/>
          </a:p>
        </p:txBody>
      </p:sp>
      <p:sp>
        <p:nvSpPr>
          <p:cNvPr id="3" name="Content Placeholder 2"/>
          <p:cNvSpPr>
            <a:spLocks noGrp="1"/>
          </p:cNvSpPr>
          <p:nvPr>
            <p:ph sz="quarter" idx="1"/>
          </p:nvPr>
        </p:nvSpPr>
        <p:spPr/>
        <p:txBody>
          <a:bodyPr>
            <a:normAutofit/>
          </a:bodyPr>
          <a:lstStyle/>
          <a:p>
            <a:r>
              <a:rPr lang="en-US" dirty="0" smtClean="0"/>
              <a:t>It is a measure of attitude in which respondents are asked to divide a constant sum to indicate the relative importance of attitude.</a:t>
            </a:r>
            <a:r>
              <a:rPr lang="en-US" i="1" dirty="0" smtClean="0"/>
              <a:t> </a:t>
            </a:r>
            <a:endParaRPr lang="en-US" dirty="0" smtClean="0"/>
          </a:p>
          <a:p>
            <a:endParaRPr lang="en-US" dirty="0" smtClean="0"/>
          </a:p>
          <a:p>
            <a:r>
              <a:rPr lang="en-US" i="1" dirty="0" smtClean="0"/>
              <a:t>e.g.  </a:t>
            </a:r>
            <a:r>
              <a:rPr lang="en-US" dirty="0" smtClean="0"/>
              <a:t>Preference given to various dimensions of a product (body spray) by a respondent</a:t>
            </a:r>
          </a:p>
          <a:p>
            <a:pPr>
              <a:buNone/>
            </a:pPr>
            <a:r>
              <a:rPr lang="en-US" dirty="0" smtClean="0"/>
              <a:t>	</a:t>
            </a:r>
            <a:r>
              <a:rPr lang="en-US" sz="2000" dirty="0" smtClean="0"/>
              <a:t>Price	 Brand	Size	Smell	Shape	Total</a:t>
            </a:r>
          </a:p>
          <a:p>
            <a:pPr lvl="1">
              <a:buNone/>
            </a:pPr>
            <a:r>
              <a:rPr lang="en-US" sz="2000" dirty="0" smtClean="0"/>
              <a:t>30%	 15%	 5%	30%	10%	100%</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(k) Graphic Rating Scale: </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This scale consists of a graphic continuum that allows respondents to rate an object by choosing any point on the continuum. </a:t>
            </a:r>
          </a:p>
          <a:p>
            <a:r>
              <a:rPr lang="en-US" dirty="0" smtClean="0"/>
              <a:t>(e.g.) “How likely are you to recommend your College/Institute to others seeking admission for MBA programs?”</a:t>
            </a:r>
          </a:p>
          <a:p>
            <a:pPr>
              <a:buNone/>
            </a:pPr>
            <a:r>
              <a:rPr lang="en-US" dirty="0" smtClean="0"/>
              <a:t>	Very Likely I----------------------------------------------I Very Unlikely</a:t>
            </a:r>
          </a:p>
          <a:p>
            <a:pPr>
              <a:buNone/>
            </a:pPr>
            <a:r>
              <a:rPr lang="en-US" dirty="0" smtClean="0"/>
              <a:t>	Putting an ‘X’ at any position along the line reflects the respondent’s suggestion.</a:t>
            </a:r>
          </a:p>
          <a:p>
            <a:r>
              <a:rPr lang="en-US" dirty="0" smtClean="0"/>
              <a:t>Example of graphic scale stressing visual communication. “How was the lunch?” The response is indicated by putting an ‘X’ along the line.</a:t>
            </a:r>
          </a:p>
          <a:p>
            <a:pPr>
              <a:buNone/>
            </a:pPr>
            <a:r>
              <a:rPr lang="en-US" dirty="0" smtClean="0"/>
              <a:t>	 </a:t>
            </a:r>
            <a:endParaRPr lang="en-US" sz="3600" dirty="0" smtClean="0"/>
          </a:p>
          <a:p>
            <a:pPr lvl="1">
              <a:buNone/>
            </a:pPr>
            <a:r>
              <a:rPr lang="en-US" sz="3600" b="1" dirty="0" smtClean="0"/>
              <a:t>	            </a:t>
            </a:r>
            <a:r>
              <a:rPr lang="en-US" sz="3600" b="1" dirty="0" smtClean="0">
                <a:sym typeface="Wingdings"/>
              </a:rPr>
              <a:t></a:t>
            </a:r>
            <a:r>
              <a:rPr lang="en-US" sz="3600" b="1" dirty="0" smtClean="0"/>
              <a:t>                                    </a:t>
            </a:r>
            <a:r>
              <a:rPr lang="en-US" sz="3600" b="1" dirty="0" smtClean="0">
                <a:sym typeface="Wingdings"/>
              </a:rPr>
              <a:t></a:t>
            </a:r>
            <a:endParaRPr lang="en-US" sz="3600" dirty="0" smtClean="0"/>
          </a:p>
          <a:p>
            <a:endParaRPr lang="en-US" dirty="0"/>
          </a:p>
        </p:txBody>
      </p:sp>
      <p:cxnSp>
        <p:nvCxnSpPr>
          <p:cNvPr id="5" name="Straight Connector 4"/>
          <p:cNvCxnSpPr/>
          <p:nvPr/>
        </p:nvCxnSpPr>
        <p:spPr>
          <a:xfrm>
            <a:off x="2819400" y="4953000"/>
            <a:ext cx="3352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linds(horizontal)">
                                      <p:cBhvr>
                                        <p:cTn id="20" dur="500"/>
                                        <p:tgtEl>
                                          <p:spTgt spid="3">
                                            <p:txEl>
                                              <p:pRg st="2" end="2"/>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linds(horizontal)">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blinds(horizontal)">
                                      <p:cBhvr>
                                        <p:cTn id="28" dur="500"/>
                                        <p:tgtEl>
                                          <p:spTgt spid="3">
                                            <p:txEl>
                                              <p:pRg st="4" end="4"/>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blinds(horizontal)">
                                      <p:cBhvr>
                                        <p:cTn id="31" dur="500"/>
                                        <p:tgtEl>
                                          <p:spTgt spid="3">
                                            <p:txEl>
                                              <p:pRg st="5" end="5"/>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blinds(horizontal)">
                                      <p:cBhvr>
                                        <p:cTn id="3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Ranking scales</a:t>
            </a:r>
            <a:endParaRPr lang="en-US" dirty="0"/>
          </a:p>
        </p:txBody>
      </p:sp>
      <p:sp>
        <p:nvSpPr>
          <p:cNvPr id="3" name="Content Placeholder 2"/>
          <p:cNvSpPr>
            <a:spLocks noGrp="1"/>
          </p:cNvSpPr>
          <p:nvPr>
            <p:ph sz="quarter" idx="1"/>
          </p:nvPr>
        </p:nvSpPr>
        <p:spPr/>
        <p:txBody>
          <a:bodyPr/>
          <a:lstStyle/>
          <a:p>
            <a:pPr>
              <a:buNone/>
            </a:pPr>
            <a:r>
              <a:rPr lang="en-US" dirty="0" smtClean="0"/>
              <a:t>	</a:t>
            </a:r>
          </a:p>
          <a:p>
            <a:pPr>
              <a:buNone/>
            </a:pPr>
            <a:endParaRPr lang="en-US" dirty="0" smtClean="0"/>
          </a:p>
          <a:p>
            <a:pPr>
              <a:buNone/>
            </a:pPr>
            <a:r>
              <a:rPr lang="en-US" dirty="0" smtClean="0"/>
              <a:t>	In ranking scales, the respondent directly compares two or more objects and makes choices among them.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 Simple ranking:</a:t>
            </a:r>
            <a:endParaRPr lang="en-US" dirty="0"/>
          </a:p>
        </p:txBody>
      </p:sp>
      <p:sp>
        <p:nvSpPr>
          <p:cNvPr id="3" name="Content Placeholder 2"/>
          <p:cNvSpPr>
            <a:spLocks noGrp="1"/>
          </p:cNvSpPr>
          <p:nvPr>
            <p:ph sz="quarter" idx="1"/>
          </p:nvPr>
        </p:nvSpPr>
        <p:spPr/>
        <p:txBody>
          <a:bodyPr/>
          <a:lstStyle/>
          <a:p>
            <a:pPr>
              <a:buNone/>
            </a:pPr>
            <a:r>
              <a:rPr lang="en-US" dirty="0" smtClean="0"/>
              <a:t>	Respondents  often rank order their preferences from most preferred to least preferred. </a:t>
            </a:r>
          </a:p>
          <a:p>
            <a:pPr>
              <a:buNone/>
            </a:pPr>
            <a:r>
              <a:rPr lang="en-US" dirty="0" smtClean="0"/>
              <a:t>	It is not difficult for respondents to understand the task of rank ordering the importance of things such as fringe benefits, social security measures, financial incentives etc. </a:t>
            </a:r>
          </a:p>
          <a:p>
            <a:pPr>
              <a:buNone/>
            </a:pPr>
            <a:r>
              <a:rPr lang="en-US" dirty="0" smtClean="0"/>
              <a:t>	The problem is when the no. of items increases, ranking is different.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b. Paired-comparison scale:</a:t>
            </a:r>
            <a:endParaRPr lang="en-US" dirty="0"/>
          </a:p>
        </p:txBody>
      </p:sp>
      <p:sp>
        <p:nvSpPr>
          <p:cNvPr id="3" name="Content Placeholder 2"/>
          <p:cNvSpPr>
            <a:spLocks noGrp="1"/>
          </p:cNvSpPr>
          <p:nvPr>
            <p:ph sz="quarter" idx="1"/>
          </p:nvPr>
        </p:nvSpPr>
        <p:spPr/>
        <p:txBody>
          <a:bodyPr/>
          <a:lstStyle/>
          <a:p>
            <a:pPr>
              <a:buNone/>
            </a:pPr>
            <a:r>
              <a:rPr lang="en-US" dirty="0" smtClean="0"/>
              <a:t>	In this scale the respondent can express attitudes/opinions unambiguously by choosing between two objects. </a:t>
            </a:r>
          </a:p>
          <a:p>
            <a:pPr>
              <a:buNone/>
            </a:pPr>
            <a:r>
              <a:rPr lang="en-US" dirty="0" smtClean="0"/>
              <a:t>	The number of </a:t>
            </a:r>
            <a:r>
              <a:rPr lang="en-US" dirty="0" err="1" smtClean="0"/>
              <a:t>judgements</a:t>
            </a:r>
            <a:r>
              <a:rPr lang="en-US" dirty="0" smtClean="0"/>
              <a:t> required in paired comparison is n(n-1) / 2 where ‘n’ is the number of objects or stimuli.</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 Forced Ranking Scale:</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	In this scale the respondents are asked to rank the attributes / objects relative to each other. </a:t>
            </a:r>
          </a:p>
          <a:p>
            <a:pPr>
              <a:buNone/>
            </a:pPr>
            <a:r>
              <a:rPr lang="en-US" dirty="0" smtClean="0"/>
              <a:t>	For instance, if the marketing researcher desires to know which attribute is to be given preference to a new car model he may ask the consumers to rank the attributes such as price, safety, style, </a:t>
            </a:r>
            <a:r>
              <a:rPr lang="en-US" dirty="0" err="1" smtClean="0"/>
              <a:t>colour</a:t>
            </a:r>
            <a:r>
              <a:rPr lang="en-US" dirty="0" smtClean="0"/>
              <a:t>, mileage, size and etc relative to each other attribute. </a:t>
            </a:r>
          </a:p>
          <a:p>
            <a:pPr>
              <a:buNone/>
            </a:pPr>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Tools for data collection</a:t>
            </a:r>
            <a:endParaRPr lang="en-US" dirty="0"/>
          </a:p>
        </p:txBody>
      </p:sp>
      <p:sp>
        <p:nvSpPr>
          <p:cNvPr id="3" name="Content Placeholder 2"/>
          <p:cNvSpPr>
            <a:spLocks noGrp="1"/>
          </p:cNvSpPr>
          <p:nvPr>
            <p:ph sz="quarter" idx="1"/>
          </p:nvPr>
        </p:nvSpPr>
        <p:spPr/>
        <p:txBody>
          <a:bodyPr/>
          <a:lstStyle/>
          <a:p>
            <a:pPr>
              <a:buNone/>
            </a:pPr>
            <a:r>
              <a:rPr lang="en-US" dirty="0" smtClean="0"/>
              <a:t>	</a:t>
            </a:r>
          </a:p>
          <a:p>
            <a:pPr>
              <a:buNone/>
            </a:pPr>
            <a:endParaRPr lang="en-US" dirty="0" smtClean="0"/>
          </a:p>
          <a:p>
            <a:pPr>
              <a:buNone/>
            </a:pPr>
            <a:r>
              <a:rPr lang="en-US" dirty="0" smtClean="0"/>
              <a:t>	The various methods of data collection involve the use of appropriate tools or instruments. These tools / instruments facilitate data collection</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d. Comparative Scale:</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	In this scale the respondents are required to compare the items/objects/stimuli against a standard.</a:t>
            </a:r>
          </a:p>
          <a:p>
            <a:pPr>
              <a:buNone/>
            </a:pPr>
            <a:r>
              <a:rPr lang="en-US" dirty="0" smtClean="0"/>
              <a:t>	Suppose the Principal of a college wants to compare his college with others he may ask the PG students to compare with their previous college the ambience of the present college as </a:t>
            </a:r>
          </a:p>
          <a:p>
            <a:pPr>
              <a:buNone/>
            </a:pPr>
            <a:r>
              <a:rPr lang="en-US" dirty="0" smtClean="0"/>
              <a:t>	superior –same– inferior.</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linds(horizontal)">
                                      <p:cBhvr>
                                        <p:cTn id="2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a.) Schedule:</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dirty="0" smtClean="0"/>
              <a:t>	It is a </a:t>
            </a:r>
            <a:r>
              <a:rPr lang="en-US" dirty="0" err="1" smtClean="0"/>
              <a:t>proforma</a:t>
            </a:r>
            <a:r>
              <a:rPr lang="en-US" dirty="0" smtClean="0"/>
              <a:t> containing a set of questions which are asked and filled in by an interviewer personally [face-to-face]</a:t>
            </a:r>
          </a:p>
          <a:p>
            <a:pPr lvl="1"/>
            <a:r>
              <a:rPr lang="en-US" b="1" i="1" dirty="0" smtClean="0"/>
              <a:t> </a:t>
            </a:r>
            <a:r>
              <a:rPr lang="en-US" b="1" i="1" dirty="0" err="1" smtClean="0"/>
              <a:t>i</a:t>
            </a:r>
            <a:r>
              <a:rPr lang="en-US" b="1" i="1" dirty="0" smtClean="0"/>
              <a:t>. Observation schedule or </a:t>
            </a:r>
            <a:r>
              <a:rPr lang="en-US" b="1" i="1" dirty="0" err="1" smtClean="0"/>
              <a:t>observationnaire</a:t>
            </a:r>
            <a:endParaRPr lang="en-US" b="1" dirty="0" smtClean="0"/>
          </a:p>
          <a:p>
            <a:pPr lvl="0">
              <a:buNone/>
            </a:pPr>
            <a:r>
              <a:rPr lang="en-US" dirty="0" smtClean="0"/>
              <a:t>- This is a form used to record the observations </a:t>
            </a:r>
          </a:p>
          <a:p>
            <a:pPr lvl="0">
              <a:buFontTx/>
              <a:buChar char="-"/>
            </a:pPr>
            <a:r>
              <a:rPr lang="en-US" dirty="0" smtClean="0"/>
              <a:t>The items to be observed are determined in</a:t>
            </a:r>
          </a:p>
          <a:p>
            <a:pPr lvl="0">
              <a:buNone/>
            </a:pPr>
            <a:r>
              <a:rPr lang="en-US" dirty="0" smtClean="0"/>
              <a:t>	advance and grouped into appropriate categories</a:t>
            </a:r>
          </a:p>
          <a:p>
            <a:pPr lvl="0">
              <a:buNone/>
            </a:pPr>
            <a:r>
              <a:rPr lang="en-US" dirty="0" smtClean="0"/>
              <a:t>- The items are structured with possible alternatives</a:t>
            </a:r>
          </a:p>
          <a:p>
            <a:pPr lvl="0">
              <a:buNone/>
            </a:pPr>
            <a:r>
              <a:rPr lang="en-US" dirty="0" smtClean="0"/>
              <a:t>	Space is provided against each unit observation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linds(horizontal)">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blinds(horizontal)">
                                      <p:cBhvr>
                                        <p:cTn id="35" dur="500"/>
                                        <p:tgtEl>
                                          <p:spTgt spid="3">
                                            <p:txEl>
                                              <p:pRg st="5" end="5"/>
                                            </p:txEl>
                                          </p:spTgt>
                                        </p:tgtEl>
                                      </p:cBhvr>
                                    </p:animEffect>
                                  </p:childTnLst>
                                </p:cTn>
                              </p:par>
                              <p:par>
                                <p:cTn id="36" presetID="3" presetClass="entr" presetSubtype="10" fill="hold"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blinds(horizontal)">
                                      <p:cBhvr>
                                        <p:cTn id="3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b="1" i="1" dirty="0" smtClean="0"/>
              <a:t>ii. Interview guide</a:t>
            </a:r>
            <a:endParaRPr lang="en-US" b="1" dirty="0" smtClean="0"/>
          </a:p>
          <a:p>
            <a:pPr lvl="0"/>
            <a:r>
              <a:rPr lang="en-US" dirty="0" smtClean="0"/>
              <a:t>It is used for non-directive and depth interviews</a:t>
            </a:r>
          </a:p>
          <a:p>
            <a:pPr lvl="0"/>
            <a:r>
              <a:rPr lang="en-US" dirty="0" smtClean="0"/>
              <a:t>It contains only the broad topics or areas to be covered in the interview</a:t>
            </a:r>
          </a:p>
          <a:p>
            <a:pPr lvl="0"/>
            <a:r>
              <a:rPr lang="en-US" dirty="0" smtClean="0"/>
              <a:t>It serves as a suggestive reference or prompter during interview</a:t>
            </a:r>
          </a:p>
          <a:p>
            <a:pPr lvl="0"/>
            <a:r>
              <a:rPr lang="en-US" dirty="0" smtClean="0"/>
              <a:t>It aids in focusing attention on salient points relating to the study</a:t>
            </a:r>
          </a:p>
          <a:p>
            <a:r>
              <a:rPr lang="en-US" dirty="0" smtClean="0"/>
              <a:t>It helps in securing comparable data in different interviews by the same or different interviewers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a:buNone/>
            </a:pPr>
            <a:r>
              <a:rPr lang="en-US" b="1" i="1" dirty="0" smtClean="0"/>
              <a:t>iii.  Interview schedule and mailed questionnaire</a:t>
            </a:r>
            <a:endParaRPr lang="en-US" b="1" dirty="0" smtClean="0"/>
          </a:p>
          <a:p>
            <a:pPr lvl="0"/>
            <a:r>
              <a:rPr lang="en-US" dirty="0" smtClean="0"/>
              <a:t>Both these tools are widely used in surveys</a:t>
            </a:r>
          </a:p>
          <a:p>
            <a:pPr lvl="0"/>
            <a:r>
              <a:rPr lang="en-US" dirty="0" smtClean="0"/>
              <a:t>Both contain lists of questions to be answered by the respondents</a:t>
            </a:r>
          </a:p>
          <a:p>
            <a:pPr lvl="0"/>
            <a:r>
              <a:rPr lang="en-US" dirty="0" smtClean="0"/>
              <a:t>While schedule is filled out by the interviewer, questionnaire is completed by the respondent</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b.)  </a:t>
            </a:r>
            <a:r>
              <a:rPr lang="en-US" b="1" i="1" dirty="0" err="1" smtClean="0"/>
              <a:t>Opinionaire</a:t>
            </a:r>
            <a:r>
              <a:rPr lang="en-US" b="1" i="1" dirty="0" smtClean="0"/>
              <a:t> </a:t>
            </a:r>
            <a:endParaRPr lang="en-US" dirty="0"/>
          </a:p>
        </p:txBody>
      </p:sp>
      <p:sp>
        <p:nvSpPr>
          <p:cNvPr id="3" name="Content Placeholder 2"/>
          <p:cNvSpPr>
            <a:spLocks noGrp="1"/>
          </p:cNvSpPr>
          <p:nvPr>
            <p:ph sz="quarter" idx="1"/>
          </p:nvPr>
        </p:nvSpPr>
        <p:spPr/>
        <p:txBody>
          <a:bodyPr/>
          <a:lstStyle/>
          <a:p>
            <a:pPr>
              <a:buNone/>
            </a:pPr>
            <a:endParaRPr lang="en-US" dirty="0" smtClean="0"/>
          </a:p>
          <a:p>
            <a:pPr>
              <a:buNone/>
            </a:pPr>
            <a:r>
              <a:rPr lang="en-US" dirty="0" smtClean="0"/>
              <a:t>	It is similar to interview schedule / mailed questionnaire. It is used for studying opinions of people. Wording of statements may differ.</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230</TotalTime>
  <Words>1529</Words>
  <Application>Microsoft Office PowerPoint</Application>
  <PresentationFormat>On-screen Show (4:3)</PresentationFormat>
  <Paragraphs>293</Paragraphs>
  <Slides>50</Slides>
  <Notes>1</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Median</vt:lpstr>
      <vt:lpstr>UNIT II</vt:lpstr>
      <vt:lpstr>Methods of Data collection</vt:lpstr>
      <vt:lpstr>Secondary data</vt:lpstr>
      <vt:lpstr>Primary Data</vt:lpstr>
      <vt:lpstr>Tools for data collection</vt:lpstr>
      <vt:lpstr>a.) Schedule:</vt:lpstr>
      <vt:lpstr>Slide 7</vt:lpstr>
      <vt:lpstr>Slide 8</vt:lpstr>
      <vt:lpstr>b.)  Opinionaire </vt:lpstr>
      <vt:lpstr>c.)  Inventory</vt:lpstr>
      <vt:lpstr>QUESTIONNAIRE OR SCHEDULE</vt:lpstr>
      <vt:lpstr>Slide 12</vt:lpstr>
      <vt:lpstr>Slide 13</vt:lpstr>
      <vt:lpstr>Slide 14</vt:lpstr>
      <vt:lpstr>Designing a self-completion questionnaire</vt:lpstr>
      <vt:lpstr>Slide 16</vt:lpstr>
      <vt:lpstr>Questionnaire vs Schedule </vt:lpstr>
      <vt:lpstr>Characteristics of a good questionnaire</vt:lpstr>
      <vt:lpstr>Questions to be avoided:</vt:lpstr>
      <vt:lpstr>Processing of Data</vt:lpstr>
      <vt:lpstr>i. Identifying the types of information:</vt:lpstr>
      <vt:lpstr>ii. Editing: </vt:lpstr>
      <vt:lpstr>iii. Coding of Data:</vt:lpstr>
      <vt:lpstr>iv. Classification and Tabulation:</vt:lpstr>
      <vt:lpstr>Components of a table:</vt:lpstr>
      <vt:lpstr>Example of a Table</vt:lpstr>
      <vt:lpstr>MEASUREMENT AND SCALING</vt:lpstr>
      <vt:lpstr>Levels of Measurement</vt:lpstr>
      <vt:lpstr>(i). Nominal measurement: </vt:lpstr>
      <vt:lpstr>(ii).     Ordinal measurement</vt:lpstr>
      <vt:lpstr>(iii).        Interval measurement</vt:lpstr>
      <vt:lpstr>(iv).          Ratio Measurement:</vt:lpstr>
      <vt:lpstr>Scaling (Attitude Scaling)</vt:lpstr>
      <vt:lpstr>Scaling Techniques</vt:lpstr>
      <vt:lpstr>Rating scales</vt:lpstr>
      <vt:lpstr>(a) Simple category scale:</vt:lpstr>
      <vt:lpstr>(b) Category scale:</vt:lpstr>
      <vt:lpstr>(c) Multiple choices – Single response scale:</vt:lpstr>
      <vt:lpstr>(d) Multiple choice – multiple response scale:</vt:lpstr>
      <vt:lpstr>(e) Likert Scale:</vt:lpstr>
      <vt:lpstr>(f) Semantic differential scale:</vt:lpstr>
      <vt:lpstr>(g) Numerical Scales:</vt:lpstr>
      <vt:lpstr>(h) Multiple rating lists:</vt:lpstr>
      <vt:lpstr>(i) Fixed or Constant Sum Scale:</vt:lpstr>
      <vt:lpstr>(k) Graphic Rating Scale: </vt:lpstr>
      <vt:lpstr>Ranking scales</vt:lpstr>
      <vt:lpstr>a. Simple ranking:</vt:lpstr>
      <vt:lpstr>b. Paired-comparison scale:</vt:lpstr>
      <vt:lpstr>c. Forced Ranking Scale:</vt:lpstr>
      <vt:lpstr>d. Comparative Scale: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II</dc:title>
  <dc:creator>PRABHU</dc:creator>
  <cp:lastModifiedBy>PRABHU</cp:lastModifiedBy>
  <cp:revision>34</cp:revision>
  <dcterms:created xsi:type="dcterms:W3CDTF">2006-08-16T00:00:00Z</dcterms:created>
  <dcterms:modified xsi:type="dcterms:W3CDTF">2016-08-16T10:13:23Z</dcterms:modified>
</cp:coreProperties>
</file>